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7" r:id="rId3"/>
    <p:sldId id="264" r:id="rId4"/>
    <p:sldId id="275" r:id="rId5"/>
    <p:sldId id="276" r:id="rId6"/>
    <p:sldId id="277" r:id="rId7"/>
    <p:sldId id="278" r:id="rId8"/>
    <p:sldId id="279" r:id="rId9"/>
    <p:sldId id="280" r:id="rId10"/>
    <p:sldId id="281" r:id="rId11"/>
    <p:sldId id="282" r:id="rId12"/>
    <p:sldId id="258" r:id="rId13"/>
    <p:sldId id="259" r:id="rId14"/>
    <p:sldId id="260" r:id="rId15"/>
    <p:sldId id="261" r:id="rId16"/>
    <p:sldId id="262" r:id="rId17"/>
    <p:sldId id="263" r:id="rId18"/>
    <p:sldId id="265" r:id="rId19"/>
    <p:sldId id="266" r:id="rId20"/>
    <p:sldId id="283" r:id="rId21"/>
    <p:sldId id="267" r:id="rId22"/>
    <p:sldId id="268" r:id="rId23"/>
    <p:sldId id="269" r:id="rId24"/>
    <p:sldId id="270" r:id="rId25"/>
    <p:sldId id="271" r:id="rId26"/>
    <p:sldId id="272" r:id="rId27"/>
    <p:sldId id="273"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2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4219883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1465200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1925058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2015428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252082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1982979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8" name="Нижний колонтитул 7"/>
          <p:cNvSpPr>
            <a:spLocks noGrp="1"/>
          </p:cNvSpPr>
          <p:nvPr>
            <p:ph type="ftr" sz="quarter" idx="11"/>
          </p:nvPr>
        </p:nvSpPr>
        <p:spPr/>
        <p:txBody>
          <a:bodyPr/>
          <a:lstStyle/>
          <a:p>
            <a:endParaRPr lang="ru-RU" dirty="0"/>
          </a:p>
        </p:txBody>
      </p:sp>
      <p:sp>
        <p:nvSpPr>
          <p:cNvPr id="9" name="Номер слайда 8"/>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200546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302682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9386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3330366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88B3917-8CA6-4D52-A80E-49D64F49A7D0}" type="datetimeFigureOut">
              <a:rPr lang="ru-RU" smtClean="0"/>
              <a:t>05.03.2023</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9A729AAC-2ACA-4C99-B35B-8C87A038596B}" type="slidenum">
              <a:rPr lang="ru-RU" smtClean="0"/>
              <a:t>‹#›</a:t>
            </a:fld>
            <a:endParaRPr lang="ru-RU" dirty="0"/>
          </a:p>
        </p:txBody>
      </p:sp>
    </p:spTree>
    <p:extLst>
      <p:ext uri="{BB962C8B-B14F-4D97-AF65-F5344CB8AC3E}">
        <p14:creationId xmlns:p14="http://schemas.microsoft.com/office/powerpoint/2010/main" val="2404321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230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B3917-8CA6-4D52-A80E-49D64F49A7D0}" type="datetimeFigureOut">
              <a:rPr lang="ru-RU" smtClean="0"/>
              <a:t>05.03.2023</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29AAC-2ACA-4C99-B35B-8C87A038596B}" type="slidenum">
              <a:rPr lang="ru-RU" smtClean="0"/>
              <a:t>‹#›</a:t>
            </a:fld>
            <a:endParaRPr lang="ru-RU" dirty="0"/>
          </a:p>
        </p:txBody>
      </p:sp>
    </p:spTree>
    <p:extLst>
      <p:ext uri="{BB962C8B-B14F-4D97-AF65-F5344CB8AC3E}">
        <p14:creationId xmlns:p14="http://schemas.microsoft.com/office/powerpoint/2010/main" val="1225774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76AFE01B-0A54-4137-9C62-6F3762626183}"/>
              </a:ext>
            </a:extLst>
          </p:cNvPr>
          <p:cNvSpPr>
            <a:spLocks noGrp="1"/>
          </p:cNvSpPr>
          <p:nvPr>
            <p:ph type="ctrTitle"/>
          </p:nvPr>
        </p:nvSpPr>
        <p:spPr>
          <a:xfrm>
            <a:off x="1758612" y="347165"/>
            <a:ext cx="11358584" cy="929389"/>
          </a:xfrm>
          <a:noFill/>
          <a:effectLst/>
        </p:spPr>
        <p:txBody>
          <a:bodyPr>
            <a:normAutofit fontScale="90000"/>
          </a:bodyPr>
          <a:lstStyle/>
          <a:p>
            <a:pPr algn="l">
              <a:spcBef>
                <a:spcPts val="3000"/>
              </a:spcBef>
              <a:spcAft>
                <a:spcPts val="2400"/>
              </a:spcAft>
            </a:pPr>
            <a:r>
              <a:rPr lang="ru-RU" sz="2400" dirty="0">
                <a:effectLst>
                  <a:outerShdw blurRad="50800" dist="50800" dir="5400000" algn="ctr" rotWithShape="0">
                    <a:schemeClr val="tx1"/>
                  </a:outerShdw>
                </a:effectLst>
                <a:latin typeface="Arial Narrow" panose="020B0606020202030204" pitchFamily="34" charset="0"/>
              </a:rPr>
              <a:t/>
            </a:r>
            <a:br>
              <a:rPr lang="ru-RU" sz="2400" dirty="0">
                <a:effectLst>
                  <a:outerShdw blurRad="50800" dist="50800" dir="5400000" algn="ctr" rotWithShape="0">
                    <a:schemeClr val="tx1"/>
                  </a:outerShdw>
                </a:effectLst>
                <a:latin typeface="Arial Narrow" panose="020B0606020202030204" pitchFamily="34" charset="0"/>
              </a:rPr>
            </a:br>
            <a:r>
              <a:rPr lang="ru-RU" sz="2200" dirty="0">
                <a:latin typeface="Bahnschrift" panose="020B0502040204020203" pitchFamily="34" charset="0"/>
              </a:rPr>
              <a:t>КИТиС</a:t>
            </a:r>
            <a:r>
              <a:rPr lang="ru-RU" dirty="0">
                <a:solidFill>
                  <a:srgbClr val="002060"/>
                </a:solidFill>
                <a:effectLst>
                  <a:outerShdw blurRad="50800" dist="50800" dir="5400000" algn="ctr" rotWithShape="0">
                    <a:schemeClr val="accent1">
                      <a:lumMod val="75000"/>
                    </a:schemeClr>
                  </a:outerShdw>
                </a:effectLst>
              </a:rPr>
              <a:t/>
            </a:r>
            <a:br>
              <a:rPr lang="ru-RU" dirty="0">
                <a:solidFill>
                  <a:srgbClr val="002060"/>
                </a:solidFill>
                <a:effectLst>
                  <a:outerShdw blurRad="50800" dist="50800" dir="5400000" algn="ctr" rotWithShape="0">
                    <a:schemeClr val="accent1">
                      <a:lumMod val="75000"/>
                    </a:schemeClr>
                  </a:outerShdw>
                </a:effectLst>
              </a:rPr>
            </a:br>
            <a:r>
              <a:rPr lang="ru-RU" sz="1300" dirty="0">
                <a:latin typeface="Times New Roman" panose="02020603050405020304" pitchFamily="18" charset="0"/>
                <a:cs typeface="Times New Roman" panose="02020603050405020304" pitchFamily="18" charset="0"/>
              </a:rPr>
              <a:t>Колледж Информационных Технологий и                                                                                                                                 </a:t>
            </a:r>
            <a:r>
              <a:rPr lang="ru-RU" sz="1600" dirty="0">
                <a:latin typeface="Times New Roman" panose="02020603050405020304" pitchFamily="18" charset="0"/>
                <a:cs typeface="Times New Roman" panose="02020603050405020304" pitchFamily="18" charset="0"/>
              </a:rPr>
              <a:t>Министерство просвещения РФ</a:t>
            </a:r>
            <a:r>
              <a:rPr lang="ru-RU" sz="1300" dirty="0">
                <a:latin typeface="Times New Roman" panose="02020603050405020304" pitchFamily="18" charset="0"/>
                <a:cs typeface="Times New Roman" panose="02020603050405020304" pitchFamily="18" charset="0"/>
              </a:rPr>
              <a:t/>
            </a:r>
            <a:br>
              <a:rPr lang="ru-RU" sz="1300" dirty="0">
                <a:latin typeface="Times New Roman" panose="02020603050405020304" pitchFamily="18" charset="0"/>
                <a:cs typeface="Times New Roman" panose="02020603050405020304" pitchFamily="18" charset="0"/>
              </a:rPr>
            </a:br>
            <a:r>
              <a:rPr lang="ru-RU" sz="1300" dirty="0">
                <a:latin typeface="Times New Roman" panose="02020603050405020304" pitchFamily="18" charset="0"/>
                <a:cs typeface="Times New Roman" panose="02020603050405020304" pitchFamily="18" charset="0"/>
              </a:rPr>
              <a:t>Строительства                                                                                               </a:t>
            </a:r>
            <a:r>
              <a:rPr lang="ru-RU" sz="1600" dirty="0">
                <a:latin typeface="Times New Roman" panose="02020603050405020304" pitchFamily="18" charset="0"/>
                <a:cs typeface="Times New Roman" panose="02020603050405020304" pitchFamily="18" charset="0"/>
              </a:rPr>
              <a:t>ГБУ КО ПОО «Колледж информационных технологий и строительства»</a:t>
            </a:r>
            <a:endParaRPr lang="ru-RU" sz="1200" dirty="0">
              <a:latin typeface="Times New Roman" panose="02020603050405020304" pitchFamily="18" charset="0"/>
              <a:cs typeface="Times New Roman" panose="02020603050405020304" pitchFamily="18" charset="0"/>
            </a:endParaRPr>
          </a:p>
        </p:txBody>
      </p:sp>
      <p:sp>
        <p:nvSpPr>
          <p:cNvPr id="3" name="Подзаголовок 2">
            <a:extLst>
              <a:ext uri="{FF2B5EF4-FFF2-40B4-BE49-F238E27FC236}">
                <a16:creationId xmlns="" xmlns:a16="http://schemas.microsoft.com/office/drawing/2014/main" id="{AAE87D34-16D8-41BD-97F4-77E473F2AD2C}"/>
              </a:ext>
            </a:extLst>
          </p:cNvPr>
          <p:cNvSpPr>
            <a:spLocks noGrp="1"/>
          </p:cNvSpPr>
          <p:nvPr>
            <p:ph type="subTitle" idx="1"/>
          </p:nvPr>
        </p:nvSpPr>
        <p:spPr>
          <a:xfrm>
            <a:off x="114954" y="2841475"/>
            <a:ext cx="11934226" cy="3601126"/>
          </a:xfrm>
          <a:ln>
            <a:noFill/>
          </a:ln>
          <a:effectLst/>
        </p:spPr>
        <p:txBody>
          <a:bodyPr>
            <a:normAutofit fontScale="70000" lnSpcReduction="20000"/>
            <a:scene3d>
              <a:camera prst="orthographicFront"/>
              <a:lightRig rig="threePt" dir="t"/>
            </a:scene3d>
            <a:sp3d extrusionH="177800">
              <a:bevelB w="50800" h="38100" prst="riblet"/>
              <a:extrusionClr>
                <a:schemeClr val="bg1"/>
              </a:extrusionClr>
            </a:sp3d>
          </a:bodyPr>
          <a:lstStyle/>
          <a:p>
            <a:r>
              <a:rPr lang="ru-RU" sz="23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                                                                </a:t>
            </a:r>
            <a:r>
              <a:rPr lang="ru-RU" sz="29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Учебная практика по ПМ.04 «Внедрение и поддержка компьютерных систем»</a:t>
            </a:r>
          </a:p>
          <a:p>
            <a:r>
              <a:rPr lang="ru-RU" sz="29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                                                                                                                                    Тема: </a:t>
            </a:r>
            <a:r>
              <a:rPr lang="ru-RU" sz="2900" dirty="0" smtClean="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a:t>
            </a:r>
            <a:r>
              <a:rPr lang="en-US" sz="2900" dirty="0" smtClean="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MS Office</a:t>
            </a:r>
            <a:r>
              <a:rPr lang="ru-RU" sz="2900" dirty="0" smtClean="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a:t>
            </a:r>
            <a:endParaRPr lang="ru-RU" sz="29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endParaRPr lang="ru-RU" sz="20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endParaRPr lang="ru-RU" sz="17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endParaRPr lang="ru-RU" sz="17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endParaRPr lang="ru-RU" sz="17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pPr algn="l"/>
            <a:r>
              <a:rPr lang="ru-RU" sz="2300" dirty="0" smtClean="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Выполнил: Власов Владислав Юрьевич, </a:t>
            </a:r>
            <a:r>
              <a:rPr lang="ru-RU" sz="23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группа ИСп21-2К                                                                                                                                             </a:t>
            </a:r>
            <a:r>
              <a:rPr lang="ru-RU" sz="20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Тема: «</a:t>
            </a:r>
            <a:r>
              <a:rPr lang="en-US" sz="20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Dr.</a:t>
            </a:r>
            <a:r>
              <a:rPr lang="ru-RU" sz="20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 </a:t>
            </a:r>
            <a:r>
              <a:rPr lang="en-US" sz="20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We</a:t>
            </a:r>
            <a:endParaRPr lang="ru-RU" sz="20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endParaRPr lang="ru-RU" sz="20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endParaRPr lang="ru-RU" sz="20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endParaRPr lang="ru-RU" sz="20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endParaRPr lang="ru-RU" sz="20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endParaRPr>
          </a:p>
          <a:p>
            <a:r>
              <a:rPr lang="ru-RU" sz="2300" dirty="0">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Калининград 2023</a:t>
            </a:r>
            <a:r>
              <a:rPr lang="en-US" sz="23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b</a:t>
            </a:r>
            <a:r>
              <a:rPr lang="ru-RU" sz="2300" dirty="0">
                <a:solidFill>
                  <a:schemeClr val="bg1"/>
                </a:solidFill>
                <a:effectLst>
                  <a:outerShdw blurRad="50800" dist="50800" dir="5400000" algn="ctr" rotWithShape="0">
                    <a:schemeClr val="bg1"/>
                  </a:outerShdw>
                </a:effectLst>
                <a:latin typeface="Times New Roman" panose="02020603050405020304" pitchFamily="18" charset="0"/>
                <a:cs typeface="Times New Roman" panose="02020603050405020304" pitchFamily="18" charset="0"/>
              </a:rPr>
              <a:t>»</a:t>
            </a:r>
          </a:p>
        </p:txBody>
      </p:sp>
      <p:pic>
        <p:nvPicPr>
          <p:cNvPr id="1032" name="Picture 8">
            <a:extLst>
              <a:ext uri="{FF2B5EF4-FFF2-40B4-BE49-F238E27FC236}">
                <a16:creationId xmlns="" xmlns:a16="http://schemas.microsoft.com/office/drawing/2014/main" id="{C7E3BE25-E37B-4E99-B057-ADA2518CD8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592" t="19167" r="52670" b="48214"/>
          <a:stretch/>
        </p:blipFill>
        <p:spPr bwMode="auto">
          <a:xfrm>
            <a:off x="312785" y="347165"/>
            <a:ext cx="1445827" cy="124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783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lvl="1" algn="l" rtl="0">
              <a:lnSpc>
                <a:spcPct val="90000"/>
              </a:lnSpc>
              <a:spcBef>
                <a:spcPct val="0"/>
              </a:spcBef>
            </a:pPr>
            <a:r>
              <a:rPr lang="ru-RU" sz="2800" dirty="0">
                <a:solidFill>
                  <a:schemeClr val="bg1"/>
                </a:solidFill>
              </a:rPr>
              <a:t>Инструменты повышения производительности программного обеспечения</a:t>
            </a:r>
            <a:r>
              <a:rPr lang="ru-RU" sz="1600" dirty="0"/>
              <a:t/>
            </a:r>
            <a:br>
              <a:rPr lang="ru-RU" sz="1600" dirty="0"/>
            </a:br>
            <a:endParaRPr lang="ru-RU" dirty="0"/>
          </a:p>
        </p:txBody>
      </p:sp>
      <p:sp>
        <p:nvSpPr>
          <p:cNvPr id="3" name="Объект 2"/>
          <p:cNvSpPr>
            <a:spLocks noGrp="1"/>
          </p:cNvSpPr>
          <p:nvPr>
            <p:ph idx="1"/>
          </p:nvPr>
        </p:nvSpPr>
        <p:spPr/>
        <p:txBody>
          <a:bodyPr>
            <a:normAutofit lnSpcReduction="10000"/>
          </a:bodyPr>
          <a:lstStyle/>
          <a:p>
            <a:r>
              <a:rPr lang="ru-RU" dirty="0">
                <a:solidFill>
                  <a:schemeClr val="bg1"/>
                </a:solidFill>
              </a:rPr>
              <a:t>Чтобы обеспечить максимальное удобство работы для пользователей, разработчику необходимо убедиться, что Надстройка Office работает в заданных пределах использования ЦП и памяти, что она достаточно надежна, а в случае надстроек </a:t>
            </a:r>
            <a:r>
              <a:rPr lang="ru-RU" dirty="0" err="1">
                <a:solidFill>
                  <a:schemeClr val="bg1"/>
                </a:solidFill>
              </a:rPr>
              <a:t>Outlook</a:t>
            </a:r>
            <a:r>
              <a:rPr lang="ru-RU" dirty="0">
                <a:solidFill>
                  <a:schemeClr val="bg1"/>
                </a:solidFill>
              </a:rPr>
              <a:t> еще и проверить время ответа при оценке регулярных выражений. Эти ограничения на использование ресурсов во время выполнения применяются к надстройкам, работающим в клиентах Office в Windows и OS X, но не в мобильных приложениях или в браузере</a:t>
            </a:r>
            <a:r>
              <a:rPr lang="ru-RU" dirty="0" smtClean="0">
                <a:solidFill>
                  <a:schemeClr val="bg1"/>
                </a:solidFill>
              </a:rPr>
              <a:t>.</a:t>
            </a:r>
            <a:endParaRPr lang="ru-RU" dirty="0">
              <a:solidFill>
                <a:schemeClr val="bg1"/>
              </a:solidFill>
            </a:endParaRPr>
          </a:p>
          <a:p>
            <a:r>
              <a:rPr lang="ru-RU" dirty="0">
                <a:solidFill>
                  <a:schemeClr val="bg1"/>
                </a:solidFill>
              </a:rPr>
              <a:t>Вы также можете оптимизировать работу надстроек на мобильных устройствах и компьютерах, оптимизировав использование ресурсов в проекте и реализации.</a:t>
            </a:r>
          </a:p>
          <a:p>
            <a:endParaRPr lang="ru-RU" dirty="0"/>
          </a:p>
        </p:txBody>
      </p:sp>
    </p:spTree>
    <p:extLst>
      <p:ext uri="{BB962C8B-B14F-4D97-AF65-F5344CB8AC3E}">
        <p14:creationId xmlns:p14="http://schemas.microsoft.com/office/powerpoint/2010/main" val="12802056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lvl="1" algn="l" rtl="0">
              <a:lnSpc>
                <a:spcPct val="90000"/>
              </a:lnSpc>
              <a:spcBef>
                <a:spcPct val="0"/>
              </a:spcBef>
            </a:pPr>
            <a:r>
              <a:rPr lang="ru-RU" sz="4000" dirty="0">
                <a:solidFill>
                  <a:schemeClr val="bg1"/>
                </a:solidFill>
              </a:rPr>
              <a:t>Измерение и анализ эксплуатационных характеристик качества программного обеспечения.</a:t>
            </a:r>
            <a:r>
              <a:rPr lang="ru-RU" sz="1600" dirty="0"/>
              <a:t/>
            </a:r>
            <a:br>
              <a:rPr lang="ru-RU" sz="1600" dirty="0"/>
            </a:br>
            <a:endParaRPr lang="ru-RU" dirty="0"/>
          </a:p>
        </p:txBody>
      </p:sp>
      <p:sp>
        <p:nvSpPr>
          <p:cNvPr id="3" name="Объект 2"/>
          <p:cNvSpPr>
            <a:spLocks noGrp="1"/>
          </p:cNvSpPr>
          <p:nvPr>
            <p:ph idx="1"/>
          </p:nvPr>
        </p:nvSpPr>
        <p:spPr/>
        <p:txBody>
          <a:bodyPr>
            <a:normAutofit fontScale="70000" lnSpcReduction="20000"/>
          </a:bodyPr>
          <a:lstStyle/>
          <a:p>
            <a:pPr fontAlgn="base"/>
            <a:r>
              <a:rPr lang="ru-RU" dirty="0">
                <a:solidFill>
                  <a:schemeClr val="bg1"/>
                </a:solidFill>
              </a:rPr>
              <a:t>Анализ ПО показал, что, пакет </a:t>
            </a:r>
            <a:r>
              <a:rPr lang="en-US" dirty="0">
                <a:solidFill>
                  <a:schemeClr val="bg1"/>
                </a:solidFill>
              </a:rPr>
              <a:t>MS Office</a:t>
            </a:r>
            <a:r>
              <a:rPr lang="ru-RU" dirty="0">
                <a:solidFill>
                  <a:schemeClr val="bg1"/>
                </a:solidFill>
              </a:rPr>
              <a:t> является популярнейшим на рынке для коммерческих и не коммерческих организаций и имеет как свои достоинства, так и недостатки такие как:</a:t>
            </a:r>
          </a:p>
          <a:p>
            <a:pPr fontAlgn="base"/>
            <a:r>
              <a:rPr lang="ru-RU" dirty="0" smtClean="0">
                <a:solidFill>
                  <a:schemeClr val="bg1"/>
                </a:solidFill>
              </a:rPr>
              <a:t>Многофункциональность </a:t>
            </a:r>
            <a:r>
              <a:rPr lang="ru-RU" dirty="0">
                <a:solidFill>
                  <a:schemeClr val="bg1"/>
                </a:solidFill>
              </a:rPr>
              <a:t>благодаря тому, что пакет включает в себя самые разнообразные программы</a:t>
            </a:r>
          </a:p>
          <a:p>
            <a:pPr fontAlgn="base"/>
            <a:r>
              <a:rPr lang="ru-RU" dirty="0">
                <a:solidFill>
                  <a:schemeClr val="bg1"/>
                </a:solidFill>
              </a:rPr>
              <a:t> </a:t>
            </a:r>
          </a:p>
          <a:p>
            <a:pPr fontAlgn="base"/>
            <a:r>
              <a:rPr lang="ru-RU" dirty="0" smtClean="0">
                <a:solidFill>
                  <a:schemeClr val="bg1"/>
                </a:solidFill>
              </a:rPr>
              <a:t>Разбитие </a:t>
            </a:r>
            <a:r>
              <a:rPr lang="ru-RU" dirty="0">
                <a:solidFill>
                  <a:schemeClr val="bg1"/>
                </a:solidFill>
              </a:rPr>
              <a:t>на категории пользователей таких как Бизнесмены, Обычные пользователи, Учебные заведения и Крупных предпринимателей.</a:t>
            </a:r>
          </a:p>
          <a:p>
            <a:pPr fontAlgn="base"/>
            <a:r>
              <a:rPr lang="ru-RU" dirty="0">
                <a:solidFill>
                  <a:schemeClr val="bg1"/>
                </a:solidFill>
              </a:rPr>
              <a:t> </a:t>
            </a:r>
          </a:p>
          <a:p>
            <a:pPr fontAlgn="base"/>
            <a:r>
              <a:rPr lang="ru-RU" dirty="0" smtClean="0">
                <a:solidFill>
                  <a:schemeClr val="bg1"/>
                </a:solidFill>
              </a:rPr>
              <a:t>Используется </a:t>
            </a:r>
            <a:r>
              <a:rPr lang="ru-RU" dirty="0">
                <a:solidFill>
                  <a:schemeClr val="bg1"/>
                </a:solidFill>
              </a:rPr>
              <a:t>система подписок</a:t>
            </a:r>
          </a:p>
          <a:p>
            <a:pPr fontAlgn="base"/>
            <a:r>
              <a:rPr lang="ru-RU" dirty="0">
                <a:solidFill>
                  <a:schemeClr val="bg1"/>
                </a:solidFill>
              </a:rPr>
              <a:t> </a:t>
            </a:r>
          </a:p>
          <a:p>
            <a:pPr fontAlgn="base"/>
            <a:r>
              <a:rPr lang="ru-RU" dirty="0" smtClean="0">
                <a:solidFill>
                  <a:schemeClr val="bg1"/>
                </a:solidFill>
              </a:rPr>
              <a:t>Подписка </a:t>
            </a:r>
            <a:r>
              <a:rPr lang="ru-RU" dirty="0">
                <a:solidFill>
                  <a:schemeClr val="bg1"/>
                </a:solidFill>
              </a:rPr>
              <a:t>работает на всех платформах</a:t>
            </a:r>
          </a:p>
          <a:p>
            <a:pPr fontAlgn="base"/>
            <a:r>
              <a:rPr lang="ru-RU" dirty="0">
                <a:solidFill>
                  <a:schemeClr val="bg1"/>
                </a:solidFill>
              </a:rPr>
              <a:t> </a:t>
            </a:r>
          </a:p>
          <a:p>
            <a:pPr fontAlgn="base"/>
            <a:r>
              <a:rPr lang="ru-RU" dirty="0" smtClean="0">
                <a:solidFill>
                  <a:schemeClr val="bg1"/>
                </a:solidFill>
              </a:rPr>
              <a:t>На </a:t>
            </a:r>
            <a:r>
              <a:rPr lang="ru-RU" dirty="0">
                <a:solidFill>
                  <a:schemeClr val="bg1"/>
                </a:solidFill>
              </a:rPr>
              <a:t>данный момент не доступна для приобретения в некоторых странах</a:t>
            </a:r>
          </a:p>
          <a:p>
            <a:endParaRPr lang="ru-RU" dirty="0"/>
          </a:p>
        </p:txBody>
      </p:sp>
    </p:spTree>
    <p:extLst>
      <p:ext uri="{BB962C8B-B14F-4D97-AF65-F5344CB8AC3E}">
        <p14:creationId xmlns:p14="http://schemas.microsoft.com/office/powerpoint/2010/main" val="3989052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sp>
        <p:nvSpPr>
          <p:cNvPr id="6" name="TextBox 5"/>
          <p:cNvSpPr txBox="1"/>
          <p:nvPr/>
        </p:nvSpPr>
        <p:spPr>
          <a:xfrm>
            <a:off x="2122098" y="662803"/>
            <a:ext cx="9264770" cy="830997"/>
          </a:xfrm>
          <a:prstGeom prst="rect">
            <a:avLst/>
          </a:prstGeom>
          <a:noFill/>
        </p:spPr>
        <p:txBody>
          <a:bodyPr wrap="square" rtlCol="0">
            <a:spAutoFit/>
          </a:bodyPr>
          <a:lstStyle/>
          <a:p>
            <a:r>
              <a:rPr lang="ru-RU" sz="4800" dirty="0" smtClean="0">
                <a:solidFill>
                  <a:schemeClr val="bg1"/>
                </a:solidFill>
              </a:rPr>
              <a:t>Предоставляемые возможности</a:t>
            </a:r>
            <a:endParaRPr lang="ru-RU" sz="4800" dirty="0">
              <a:solidFill>
                <a:schemeClr val="bg1"/>
              </a:solidFill>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49" y="-655609"/>
            <a:ext cx="11443467" cy="6858000"/>
          </a:xfrm>
          <a:prstGeom prst="rect">
            <a:avLst/>
          </a:prstGeom>
        </p:spPr>
      </p:pic>
    </p:spTree>
    <p:extLst>
      <p:ext uri="{BB962C8B-B14F-4D97-AF65-F5344CB8AC3E}">
        <p14:creationId xmlns:p14="http://schemas.microsoft.com/office/powerpoint/2010/main" val="2682965224"/>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485" y="-2570672"/>
            <a:ext cx="13933681" cy="8350370"/>
          </a:xfrm>
          <a:prstGeom prst="rect">
            <a:avLst/>
          </a:prstGeom>
        </p:spPr>
      </p:pic>
      <p:sp>
        <p:nvSpPr>
          <p:cNvPr id="6" name="TextBox 5"/>
          <p:cNvSpPr txBox="1"/>
          <p:nvPr/>
        </p:nvSpPr>
        <p:spPr>
          <a:xfrm>
            <a:off x="1966823" y="189781"/>
            <a:ext cx="10225177" cy="3170099"/>
          </a:xfrm>
          <a:prstGeom prst="rect">
            <a:avLst/>
          </a:prstGeom>
          <a:noFill/>
        </p:spPr>
        <p:txBody>
          <a:bodyPr wrap="square" rtlCol="0">
            <a:spAutoFit/>
          </a:bodyPr>
          <a:lstStyle/>
          <a:p>
            <a:r>
              <a:rPr lang="ru-RU" sz="4000" b="1" dirty="0">
                <a:solidFill>
                  <a:schemeClr val="bg1"/>
                </a:solidFill>
              </a:rPr>
              <a:t>Microsoft Word</a:t>
            </a:r>
          </a:p>
          <a:p>
            <a:r>
              <a:rPr lang="ru-RU" sz="4000" dirty="0">
                <a:solidFill>
                  <a:schemeClr val="bg1"/>
                </a:solidFill>
              </a:rPr>
              <a:t>Microsoft Word — это полнофункциональная программа обработки текстов для операционных систем Windows и Mac. </a:t>
            </a:r>
          </a:p>
          <a:p>
            <a:endParaRPr lang="ru-RU" sz="40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606" y="305539"/>
            <a:ext cx="14230916" cy="8528501"/>
          </a:xfrm>
          <a:prstGeom prst="rect">
            <a:avLst/>
          </a:prstGeom>
        </p:spPr>
      </p:pic>
      <p:sp>
        <p:nvSpPr>
          <p:cNvPr id="8" name="TextBox 7"/>
          <p:cNvSpPr txBox="1"/>
          <p:nvPr/>
        </p:nvSpPr>
        <p:spPr>
          <a:xfrm>
            <a:off x="1966823" y="2618009"/>
            <a:ext cx="9584608" cy="5016758"/>
          </a:xfrm>
          <a:prstGeom prst="rect">
            <a:avLst/>
          </a:prstGeom>
          <a:noFill/>
        </p:spPr>
        <p:txBody>
          <a:bodyPr wrap="square" rtlCol="0">
            <a:spAutoFit/>
          </a:bodyPr>
          <a:lstStyle/>
          <a:p>
            <a:r>
              <a:rPr lang="ru-RU" sz="4000" b="1" dirty="0">
                <a:solidFill>
                  <a:schemeClr val="bg1"/>
                </a:solidFill>
              </a:rPr>
              <a:t>Microsoft Excel</a:t>
            </a:r>
          </a:p>
          <a:p>
            <a:r>
              <a:rPr lang="en-US" sz="4000" dirty="0" smtClean="0">
                <a:solidFill>
                  <a:schemeClr val="bg1"/>
                </a:solidFill>
              </a:rPr>
              <a:t>Microsoft </a:t>
            </a:r>
            <a:r>
              <a:rPr lang="ru-RU" sz="4000" dirty="0" smtClean="0">
                <a:solidFill>
                  <a:schemeClr val="bg1"/>
                </a:solidFill>
              </a:rPr>
              <a:t>Excel </a:t>
            </a:r>
            <a:r>
              <a:rPr lang="ru-RU" sz="4000" dirty="0">
                <a:solidFill>
                  <a:schemeClr val="bg1"/>
                </a:solidFill>
              </a:rPr>
              <a:t>— это программа для электронных таблиц, которая поддерживает вычисления, графические инструменты, сводные таблицы и язык макропрограммирования для операционных систем Windows и Mac.</a:t>
            </a:r>
          </a:p>
          <a:p>
            <a:endParaRPr lang="ru-RU" sz="4000" dirty="0"/>
          </a:p>
        </p:txBody>
      </p:sp>
    </p:spTree>
    <p:extLst>
      <p:ext uri="{BB962C8B-B14F-4D97-AF65-F5344CB8AC3E}">
        <p14:creationId xmlns:p14="http://schemas.microsoft.com/office/powerpoint/2010/main" val="3172401041"/>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458" y="-2587926"/>
            <a:ext cx="14092019" cy="8445261"/>
          </a:xfrm>
          <a:prstGeom prst="rect">
            <a:avLst/>
          </a:prstGeom>
        </p:spPr>
      </p:pic>
      <p:sp>
        <p:nvSpPr>
          <p:cNvPr id="5" name="TextBox 4"/>
          <p:cNvSpPr txBox="1"/>
          <p:nvPr/>
        </p:nvSpPr>
        <p:spPr>
          <a:xfrm>
            <a:off x="1811547" y="172528"/>
            <a:ext cx="9903125" cy="3170099"/>
          </a:xfrm>
          <a:prstGeom prst="rect">
            <a:avLst/>
          </a:prstGeom>
          <a:noFill/>
        </p:spPr>
        <p:txBody>
          <a:bodyPr wrap="square" rtlCol="0">
            <a:spAutoFit/>
          </a:bodyPr>
          <a:lstStyle/>
          <a:p>
            <a:r>
              <a:rPr lang="ru-RU" sz="4000" b="1" dirty="0">
                <a:solidFill>
                  <a:schemeClr val="bg1"/>
                </a:solidFill>
              </a:rPr>
              <a:t>Microsoft PowerPoint</a:t>
            </a:r>
          </a:p>
          <a:p>
            <a:r>
              <a:rPr lang="ru-RU" sz="4000" dirty="0">
                <a:solidFill>
                  <a:schemeClr val="bg1"/>
                </a:solidFill>
              </a:rPr>
              <a:t>Microsoft PowerPoint — это программа для создания презентаций для операционных систем Windows и Mac.</a:t>
            </a:r>
          </a:p>
          <a:p>
            <a:endParaRPr lang="ru-RU" sz="4000"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0343" y="-224286"/>
            <a:ext cx="14664660" cy="8788442"/>
          </a:xfrm>
          <a:prstGeom prst="rect">
            <a:avLst/>
          </a:prstGeom>
        </p:spPr>
      </p:pic>
      <p:sp>
        <p:nvSpPr>
          <p:cNvPr id="7" name="TextBox 6"/>
          <p:cNvSpPr txBox="1"/>
          <p:nvPr/>
        </p:nvSpPr>
        <p:spPr>
          <a:xfrm>
            <a:off x="1811547" y="2932982"/>
            <a:ext cx="9782355" cy="3170099"/>
          </a:xfrm>
          <a:prstGeom prst="rect">
            <a:avLst/>
          </a:prstGeom>
          <a:noFill/>
        </p:spPr>
        <p:txBody>
          <a:bodyPr wrap="square" rtlCol="0">
            <a:spAutoFit/>
          </a:bodyPr>
          <a:lstStyle/>
          <a:p>
            <a:r>
              <a:rPr lang="ru-RU" sz="4000" b="1" dirty="0">
                <a:solidFill>
                  <a:schemeClr val="bg1"/>
                </a:solidFill>
              </a:rPr>
              <a:t>Microsoft OneNote</a:t>
            </a:r>
          </a:p>
          <a:p>
            <a:r>
              <a:rPr lang="ru-RU" sz="4000" dirty="0">
                <a:solidFill>
                  <a:schemeClr val="bg1"/>
                </a:solidFill>
              </a:rPr>
              <a:t>Microsoft OneNote — это программа создания произвольных заметок для операционных систем Windows и Mac.</a:t>
            </a:r>
          </a:p>
          <a:p>
            <a:endParaRPr lang="ru-RU" sz="4000" dirty="0"/>
          </a:p>
        </p:txBody>
      </p:sp>
    </p:spTree>
    <p:extLst>
      <p:ext uri="{BB962C8B-B14F-4D97-AF65-F5344CB8AC3E}">
        <p14:creationId xmlns:p14="http://schemas.microsoft.com/office/powerpoint/2010/main" val="3250398445"/>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972" y="-4261449"/>
            <a:ext cx="14854915" cy="8902460"/>
          </a:xfrm>
          <a:prstGeom prst="rect">
            <a:avLst/>
          </a:prstGeom>
        </p:spPr>
      </p:pic>
      <p:sp>
        <p:nvSpPr>
          <p:cNvPr id="5" name="TextBox 4"/>
          <p:cNvSpPr txBox="1"/>
          <p:nvPr/>
        </p:nvSpPr>
        <p:spPr>
          <a:xfrm>
            <a:off x="1780485" y="189781"/>
            <a:ext cx="9816861" cy="1938992"/>
          </a:xfrm>
          <a:prstGeom prst="rect">
            <a:avLst/>
          </a:prstGeom>
          <a:noFill/>
        </p:spPr>
        <p:txBody>
          <a:bodyPr wrap="square" rtlCol="0">
            <a:spAutoFit/>
          </a:bodyPr>
          <a:lstStyle/>
          <a:p>
            <a:r>
              <a:rPr lang="ru-RU" sz="4000" b="1" dirty="0">
                <a:solidFill>
                  <a:schemeClr val="bg1"/>
                </a:solidFill>
              </a:rPr>
              <a:t>Microsoft Outlook</a:t>
            </a:r>
          </a:p>
          <a:p>
            <a:r>
              <a:rPr lang="ru-RU" sz="4000" dirty="0">
                <a:solidFill>
                  <a:schemeClr val="bg1"/>
                </a:solidFill>
              </a:rPr>
              <a:t>Microsoft Outlook — это почтовый клиент для операционных систем Windows и Mac</a:t>
            </a:r>
            <a:r>
              <a:rPr lang="ru-RU" sz="4000" dirty="0" smtClean="0">
                <a:solidFill>
                  <a:schemeClr val="bg1"/>
                </a:solidFill>
              </a:rPr>
              <a:t>.</a:t>
            </a:r>
            <a:endParaRPr lang="ru-RU" sz="4000" dirty="0">
              <a:solidFill>
                <a:schemeClr val="bg1"/>
              </a:solidFill>
            </a:endParaRP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443" y="-956716"/>
            <a:ext cx="15429326" cy="9246701"/>
          </a:xfrm>
          <a:prstGeom prst="rect">
            <a:avLst/>
          </a:prstGeom>
        </p:spPr>
      </p:pic>
      <p:sp>
        <p:nvSpPr>
          <p:cNvPr id="7" name="TextBox 6"/>
          <p:cNvSpPr txBox="1"/>
          <p:nvPr/>
        </p:nvSpPr>
        <p:spPr>
          <a:xfrm>
            <a:off x="1780485" y="2432649"/>
            <a:ext cx="9675394" cy="3170099"/>
          </a:xfrm>
          <a:prstGeom prst="rect">
            <a:avLst/>
          </a:prstGeom>
          <a:noFill/>
        </p:spPr>
        <p:txBody>
          <a:bodyPr wrap="square" rtlCol="0">
            <a:spAutoFit/>
          </a:bodyPr>
          <a:lstStyle/>
          <a:p>
            <a:r>
              <a:rPr lang="ru-RU" sz="4000" b="1" dirty="0">
                <a:solidFill>
                  <a:schemeClr val="bg1"/>
                </a:solidFill>
              </a:rPr>
              <a:t>Microsoft Publisher</a:t>
            </a:r>
          </a:p>
          <a:p>
            <a:r>
              <a:rPr lang="ru-RU" sz="4000" dirty="0">
                <a:solidFill>
                  <a:schemeClr val="bg1"/>
                </a:solidFill>
              </a:rPr>
              <a:t>Microsoft Publisher — это настольная издательская система для операционных систем Windows. </a:t>
            </a:r>
          </a:p>
          <a:p>
            <a:endParaRPr lang="ru-RU" sz="4000" dirty="0"/>
          </a:p>
        </p:txBody>
      </p:sp>
    </p:spTree>
    <p:extLst>
      <p:ext uri="{BB962C8B-B14F-4D97-AF65-F5344CB8AC3E}">
        <p14:creationId xmlns:p14="http://schemas.microsoft.com/office/powerpoint/2010/main" val="4087954767"/>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2" cstate="print">
            <a:extLst>
              <a:ext uri="{BEBA8EAE-BF5A-486C-A8C5-ECC9F3942E4B}">
                <a14:imgProps xmlns:a14="http://schemas.microsoft.com/office/drawing/2010/main">
                  <a14:imgLayer r:embed="rId3">
                    <a14:imgEffect>
                      <a14:backgroundRemoval t="6444" b="90000" l="0" r="90000">
                        <a14:foregroundMark x1="39222" y1="51000" x2="39222" y2="51000"/>
                      </a14:backgroundRemoval>
                    </a14:imgEffect>
                  </a14:imgLayer>
                </a14:imgProps>
              </a:ext>
              <a:ext uri="{28A0092B-C50C-407E-A947-70E740481C1C}">
                <a14:useLocalDpi xmlns:a14="http://schemas.microsoft.com/office/drawing/2010/main" val="0"/>
              </a:ext>
            </a:extLst>
          </a:blip>
          <a:stretch>
            <a:fillRect/>
          </a:stretch>
        </p:blipFill>
        <p:spPr>
          <a:xfrm>
            <a:off x="337868" y="258792"/>
            <a:ext cx="1578633" cy="1578633"/>
          </a:xfrm>
          <a:prstGeom prst="rect">
            <a:avLst/>
          </a:prstGeom>
        </p:spPr>
      </p:pic>
      <p:sp>
        <p:nvSpPr>
          <p:cNvPr id="9" name="TextBox 8"/>
          <p:cNvSpPr txBox="1"/>
          <p:nvPr/>
        </p:nvSpPr>
        <p:spPr>
          <a:xfrm>
            <a:off x="2104844" y="258792"/>
            <a:ext cx="9575321" cy="3170099"/>
          </a:xfrm>
          <a:prstGeom prst="rect">
            <a:avLst/>
          </a:prstGeom>
          <a:noFill/>
        </p:spPr>
        <p:txBody>
          <a:bodyPr wrap="square" rtlCol="0">
            <a:spAutoFit/>
          </a:bodyPr>
          <a:lstStyle/>
          <a:p>
            <a:r>
              <a:rPr lang="ru-RU" sz="4000" b="1" dirty="0">
                <a:solidFill>
                  <a:schemeClr val="bg1"/>
                </a:solidFill>
              </a:rPr>
              <a:t>Microsoft Access</a:t>
            </a:r>
          </a:p>
          <a:p>
            <a:r>
              <a:rPr lang="ru-RU" sz="4000" dirty="0">
                <a:solidFill>
                  <a:schemeClr val="bg1"/>
                </a:solidFill>
              </a:rPr>
              <a:t>Microsoft Access — это система управления базами данных для операционных систем Windows.</a:t>
            </a:r>
          </a:p>
          <a:p>
            <a:endParaRPr lang="ru-RU" sz="4000" dirty="0"/>
          </a:p>
        </p:txBody>
      </p:sp>
      <p:pic>
        <p:nvPicPr>
          <p:cNvPr id="10" name="Рисунок 9"/>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10000" r="90000">
                        <a14:foregroundMark x1="37778" y1="37885" x2="37778" y2="37885"/>
                        <a14:foregroundMark x1="43889" y1="39038" x2="43889" y2="39038"/>
                        <a14:foregroundMark x1="37111" y1="50769" x2="37111" y2="50769"/>
                        <a14:foregroundMark x1="61556" y1="37885" x2="67667" y2="81346"/>
                        <a14:foregroundMark x1="67000" y1="81346" x2="25556" y2="75385"/>
                        <a14:foregroundMark x1="27667" y1="75385" x2="33000" y2="12115"/>
                        <a14:foregroundMark x1="32333" y1="16731" x2="64222" y2="37885"/>
                        <a14:foregroundMark x1="62222" y1="36731" x2="43222" y2="70769"/>
                        <a14:foregroundMark x1="69667" y1="55577" x2="35778" y2="85962"/>
                        <a14:foregroundMark x1="58778" y1="21538" x2="29000" y2="82500"/>
                        <a14:foregroundMark x1="58111" y1="35577" x2="29667" y2="30769"/>
                        <a14:foregroundMark x1="43889" y1="15577" x2="32333" y2="69615"/>
                      </a14:backgroundRemoval>
                    </a14:imgEffect>
                  </a14:imgLayer>
                </a14:imgProps>
              </a:ext>
              <a:ext uri="{28A0092B-C50C-407E-A947-70E740481C1C}">
                <a14:useLocalDpi xmlns:a14="http://schemas.microsoft.com/office/drawing/2010/main" val="0"/>
              </a:ext>
            </a:extLst>
          </a:blip>
          <a:stretch>
            <a:fillRect/>
          </a:stretch>
        </p:blipFill>
        <p:spPr>
          <a:xfrm flipH="1">
            <a:off x="53953" y="2808802"/>
            <a:ext cx="2146462" cy="1240178"/>
          </a:xfrm>
          <a:prstGeom prst="rect">
            <a:avLst/>
          </a:prstGeom>
        </p:spPr>
      </p:pic>
      <p:sp>
        <p:nvSpPr>
          <p:cNvPr id="11" name="TextBox 10"/>
          <p:cNvSpPr txBox="1"/>
          <p:nvPr/>
        </p:nvSpPr>
        <p:spPr>
          <a:xfrm>
            <a:off x="2104844" y="3227075"/>
            <a:ext cx="9575321" cy="3785652"/>
          </a:xfrm>
          <a:prstGeom prst="rect">
            <a:avLst/>
          </a:prstGeom>
          <a:noFill/>
        </p:spPr>
        <p:txBody>
          <a:bodyPr wrap="square" rtlCol="0">
            <a:spAutoFit/>
          </a:bodyPr>
          <a:lstStyle/>
          <a:p>
            <a:r>
              <a:rPr lang="ru-RU" sz="4000" b="1" dirty="0">
                <a:solidFill>
                  <a:schemeClr val="bg1"/>
                </a:solidFill>
              </a:rPr>
              <a:t>Skype для бизнеса</a:t>
            </a:r>
          </a:p>
          <a:p>
            <a:r>
              <a:rPr lang="ru-RU" sz="4000" dirty="0">
                <a:solidFill>
                  <a:schemeClr val="bg1"/>
                </a:solidFill>
              </a:rPr>
              <a:t>Skype для бизнеса — это клиент обмена мгновенными сообщениями и приложение для унифицированных коммуникаций.</a:t>
            </a:r>
          </a:p>
          <a:p>
            <a:endParaRPr lang="ru-RU" sz="4000" dirty="0"/>
          </a:p>
        </p:txBody>
      </p:sp>
    </p:spTree>
    <p:extLst>
      <p:ext uri="{BB962C8B-B14F-4D97-AF65-F5344CB8AC3E}">
        <p14:creationId xmlns:p14="http://schemas.microsoft.com/office/powerpoint/2010/main" val="3941714555"/>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442" y="224287"/>
            <a:ext cx="1568864" cy="1534000"/>
          </a:xfrm>
          <a:prstGeom prst="rect">
            <a:avLst/>
          </a:prstGeom>
        </p:spPr>
      </p:pic>
      <p:sp>
        <p:nvSpPr>
          <p:cNvPr id="5" name="TextBox 4"/>
          <p:cNvSpPr txBox="1"/>
          <p:nvPr/>
        </p:nvSpPr>
        <p:spPr>
          <a:xfrm>
            <a:off x="1863306" y="224287"/>
            <a:ext cx="9247517" cy="3785652"/>
          </a:xfrm>
          <a:prstGeom prst="rect">
            <a:avLst/>
          </a:prstGeom>
          <a:noFill/>
        </p:spPr>
        <p:txBody>
          <a:bodyPr wrap="square" rtlCol="0">
            <a:spAutoFit/>
          </a:bodyPr>
          <a:lstStyle/>
          <a:p>
            <a:r>
              <a:rPr lang="ru-RU" sz="4000" b="1" dirty="0">
                <a:solidFill>
                  <a:schemeClr val="bg1"/>
                </a:solidFill>
              </a:rPr>
              <a:t>Microsoft InfoPath</a:t>
            </a:r>
          </a:p>
          <a:p>
            <a:r>
              <a:rPr lang="ru-RU" sz="4000" dirty="0">
                <a:solidFill>
                  <a:schemeClr val="bg1"/>
                </a:solidFill>
              </a:rPr>
              <a:t>Майкрософт InfoPath — это программа, которая позволяет разрабатывать, распространять, заполнять и отправлять электронные формы.</a:t>
            </a:r>
          </a:p>
          <a:p>
            <a:endParaRPr lang="ru-RU" sz="4000" dirty="0"/>
          </a:p>
        </p:txBody>
      </p:sp>
    </p:spTree>
    <p:extLst>
      <p:ext uri="{BB962C8B-B14F-4D97-AF65-F5344CB8AC3E}">
        <p14:creationId xmlns:p14="http://schemas.microsoft.com/office/powerpoint/2010/main" val="4204427017"/>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sp>
        <p:nvSpPr>
          <p:cNvPr id="7" name="TextBox 6"/>
          <p:cNvSpPr txBox="1"/>
          <p:nvPr/>
        </p:nvSpPr>
        <p:spPr>
          <a:xfrm>
            <a:off x="2156604" y="293472"/>
            <a:ext cx="9765101" cy="1569660"/>
          </a:xfrm>
          <a:prstGeom prst="rect">
            <a:avLst/>
          </a:prstGeom>
          <a:noFill/>
        </p:spPr>
        <p:txBody>
          <a:bodyPr wrap="square" rtlCol="0">
            <a:spAutoFit/>
          </a:bodyPr>
          <a:lstStyle/>
          <a:p>
            <a:r>
              <a:rPr lang="ru-RU" sz="4800" dirty="0" smtClean="0">
                <a:solidFill>
                  <a:schemeClr val="bg1"/>
                </a:solidFill>
              </a:rPr>
              <a:t>Интерфейс приложений пакета </a:t>
            </a:r>
            <a:r>
              <a:rPr lang="en-US" sz="4800" dirty="0" smtClean="0">
                <a:solidFill>
                  <a:schemeClr val="bg1"/>
                </a:solidFill>
              </a:rPr>
              <a:t>MS Office</a:t>
            </a:r>
            <a:endParaRPr lang="ru-RU" sz="4800" dirty="0">
              <a:solidFill>
                <a:schemeClr val="bg1"/>
              </a:solidFill>
            </a:endParaRPr>
          </a:p>
        </p:txBody>
      </p:sp>
      <p:pic>
        <p:nvPicPr>
          <p:cNvPr id="8" name="Рисунок 7"/>
          <p:cNvPicPr/>
          <p:nvPr/>
        </p:nvPicPr>
        <p:blipFill>
          <a:blip r:embed="rId3"/>
          <a:stretch>
            <a:fillRect/>
          </a:stretch>
        </p:blipFill>
        <p:spPr>
          <a:xfrm>
            <a:off x="628938" y="2001328"/>
            <a:ext cx="4564164" cy="4667400"/>
          </a:xfrm>
          <a:prstGeom prst="rect">
            <a:avLst/>
          </a:prstGeom>
        </p:spPr>
      </p:pic>
      <p:pic>
        <p:nvPicPr>
          <p:cNvPr id="9" name="Рисунок 8"/>
          <p:cNvPicPr/>
          <p:nvPr/>
        </p:nvPicPr>
        <p:blipFill>
          <a:blip r:embed="rId4"/>
          <a:stretch>
            <a:fillRect/>
          </a:stretch>
        </p:blipFill>
        <p:spPr>
          <a:xfrm>
            <a:off x="5981280" y="2727843"/>
            <a:ext cx="5940425" cy="3214370"/>
          </a:xfrm>
          <a:prstGeom prst="rect">
            <a:avLst/>
          </a:prstGeom>
        </p:spPr>
      </p:pic>
    </p:spTree>
    <p:extLst>
      <p:ext uri="{BB962C8B-B14F-4D97-AF65-F5344CB8AC3E}">
        <p14:creationId xmlns:p14="http://schemas.microsoft.com/office/powerpoint/2010/main" val="2566999774"/>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291599" y="2587924"/>
            <a:ext cx="5637201" cy="3448382"/>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pic>
        <p:nvPicPr>
          <p:cNvPr id="6" name="Рисунок 5"/>
          <p:cNvPicPr>
            <a:picLocks noChangeAspect="1"/>
          </p:cNvPicPr>
          <p:nvPr/>
        </p:nvPicPr>
        <p:blipFill>
          <a:blip r:embed="rId4"/>
          <a:stretch>
            <a:fillRect/>
          </a:stretch>
        </p:blipFill>
        <p:spPr>
          <a:xfrm>
            <a:off x="6174814" y="2587924"/>
            <a:ext cx="5675003" cy="3448382"/>
          </a:xfrm>
          <a:prstGeom prst="rect">
            <a:avLst/>
          </a:prstGeom>
        </p:spPr>
      </p:pic>
    </p:spTree>
    <p:extLst>
      <p:ext uri="{BB962C8B-B14F-4D97-AF65-F5344CB8AC3E}">
        <p14:creationId xmlns:p14="http://schemas.microsoft.com/office/powerpoint/2010/main" val="2737944744"/>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1645" y="310551"/>
            <a:ext cx="3944038" cy="2363638"/>
          </a:xfrm>
          <a:prstGeom prst="rect">
            <a:avLst/>
          </a:prstGeom>
        </p:spPr>
      </p:pic>
      <p:sp>
        <p:nvSpPr>
          <p:cNvPr id="8" name="Прямоугольник 7"/>
          <p:cNvSpPr/>
          <p:nvPr/>
        </p:nvSpPr>
        <p:spPr>
          <a:xfrm>
            <a:off x="931551" y="2449903"/>
            <a:ext cx="10524227" cy="4093428"/>
          </a:xfrm>
          <a:prstGeom prst="rect">
            <a:avLst/>
          </a:prstGeom>
          <a:noFill/>
        </p:spPr>
        <p:txBody>
          <a:bodyPr wrap="square" lIns="91440" tIns="45720" rIns="91440" bIns="45720">
            <a:spAutoFit/>
          </a:bodyPr>
          <a:lstStyle/>
          <a:p>
            <a:r>
              <a:rPr lang="ru-RU" sz="2000" dirty="0">
                <a:solidFill>
                  <a:schemeClr val="bg1"/>
                </a:solidFill>
              </a:rPr>
              <a:t>В данном отчете речь пойдёт о ПО </a:t>
            </a:r>
            <a:r>
              <a:rPr lang="en-US" sz="2000" dirty="0">
                <a:solidFill>
                  <a:schemeClr val="bg1"/>
                </a:solidFill>
              </a:rPr>
              <a:t>Microsoft Office</a:t>
            </a:r>
            <a:r>
              <a:rPr lang="ru-RU" sz="2000" dirty="0">
                <a:solidFill>
                  <a:schemeClr val="bg1"/>
                </a:solidFill>
              </a:rPr>
              <a:t>, актуальность данного ПО очень высок учитывая то что первая версия данного ПО вышла в 1990г. Как таковое ПО является офисным пакетом приложений, созданных корпорацией </a:t>
            </a:r>
            <a:r>
              <a:rPr lang="en-US" sz="2000" dirty="0">
                <a:solidFill>
                  <a:schemeClr val="bg1"/>
                </a:solidFill>
              </a:rPr>
              <a:t>Microsoft </a:t>
            </a:r>
            <a:r>
              <a:rPr lang="ru-RU" sz="2000" dirty="0">
                <a:solidFill>
                  <a:schemeClr val="bg1"/>
                </a:solidFill>
              </a:rPr>
              <a:t>для операционных систем </a:t>
            </a:r>
            <a:r>
              <a:rPr lang="en-US" sz="2000" dirty="0">
                <a:solidFill>
                  <a:schemeClr val="bg1"/>
                </a:solidFill>
              </a:rPr>
              <a:t>Windows</a:t>
            </a:r>
            <a:r>
              <a:rPr lang="ru-RU" sz="2000" dirty="0">
                <a:solidFill>
                  <a:schemeClr val="bg1"/>
                </a:solidFill>
              </a:rPr>
              <a:t>, </a:t>
            </a:r>
            <a:r>
              <a:rPr lang="en-US" sz="2000" dirty="0">
                <a:solidFill>
                  <a:schemeClr val="bg1"/>
                </a:solidFill>
              </a:rPr>
              <a:t>Windows Phone</a:t>
            </a:r>
            <a:r>
              <a:rPr lang="ru-RU" sz="2000" dirty="0">
                <a:solidFill>
                  <a:schemeClr val="bg1"/>
                </a:solidFill>
              </a:rPr>
              <a:t>, </a:t>
            </a:r>
            <a:r>
              <a:rPr lang="en-US" sz="2000" dirty="0">
                <a:solidFill>
                  <a:schemeClr val="bg1"/>
                </a:solidFill>
              </a:rPr>
              <a:t>Android</a:t>
            </a:r>
            <a:r>
              <a:rPr lang="ru-RU" sz="2000" dirty="0">
                <a:solidFill>
                  <a:schemeClr val="bg1"/>
                </a:solidFill>
              </a:rPr>
              <a:t>, </a:t>
            </a:r>
            <a:r>
              <a:rPr lang="en-US" sz="2000" dirty="0">
                <a:solidFill>
                  <a:schemeClr val="bg1"/>
                </a:solidFill>
              </a:rPr>
              <a:t>macOS</a:t>
            </a:r>
            <a:r>
              <a:rPr lang="ru-RU" sz="2000" dirty="0">
                <a:solidFill>
                  <a:schemeClr val="bg1"/>
                </a:solidFill>
              </a:rPr>
              <a:t>, </a:t>
            </a:r>
            <a:r>
              <a:rPr lang="en-US" sz="2000" dirty="0">
                <a:solidFill>
                  <a:schemeClr val="bg1"/>
                </a:solidFill>
              </a:rPr>
              <a:t>iOS</a:t>
            </a:r>
            <a:r>
              <a:rPr lang="ru-RU" sz="2000" dirty="0">
                <a:solidFill>
                  <a:schemeClr val="bg1"/>
                </a:solidFill>
              </a:rPr>
              <a:t>. В состав этого пакета входит программное обеспечение для работы с различными типами документов: текстами, электронными таблицами,</a:t>
            </a:r>
            <a:r>
              <a:rPr lang="en-US" sz="2000" dirty="0">
                <a:solidFill>
                  <a:schemeClr val="bg1"/>
                </a:solidFill>
              </a:rPr>
              <a:t> </a:t>
            </a:r>
            <a:r>
              <a:rPr lang="ru-RU" sz="2000" dirty="0">
                <a:solidFill>
                  <a:schemeClr val="bg1"/>
                </a:solidFill>
              </a:rPr>
              <a:t>базами данных и др. </a:t>
            </a:r>
            <a:r>
              <a:rPr lang="en-US" sz="2000" dirty="0">
                <a:solidFill>
                  <a:schemeClr val="bg1"/>
                </a:solidFill>
              </a:rPr>
              <a:t>Microsoft Office</a:t>
            </a:r>
            <a:r>
              <a:rPr lang="ru-RU" sz="2000" dirty="0">
                <a:solidFill>
                  <a:schemeClr val="bg1"/>
                </a:solidFill>
              </a:rPr>
              <a:t> является сервером </a:t>
            </a:r>
            <a:r>
              <a:rPr lang="en-US" sz="2000" dirty="0">
                <a:solidFill>
                  <a:schemeClr val="bg1"/>
                </a:solidFill>
              </a:rPr>
              <a:t>OLE</a:t>
            </a:r>
            <a:r>
              <a:rPr lang="ru-RU" sz="2000" dirty="0">
                <a:solidFill>
                  <a:schemeClr val="bg1"/>
                </a:solidFill>
              </a:rPr>
              <a:t>-объектов и его функции могут использоваться другими</a:t>
            </a:r>
            <a:r>
              <a:rPr lang="en-US" sz="2000" dirty="0">
                <a:solidFill>
                  <a:schemeClr val="bg1"/>
                </a:solidFill>
              </a:rPr>
              <a:t> </a:t>
            </a:r>
            <a:r>
              <a:rPr lang="ru-RU" sz="2000" dirty="0">
                <a:solidFill>
                  <a:schemeClr val="bg1"/>
                </a:solidFill>
              </a:rPr>
              <a:t>приложениями, а также самими приложениями </a:t>
            </a:r>
            <a:r>
              <a:rPr lang="en-US" sz="2000" dirty="0">
                <a:solidFill>
                  <a:schemeClr val="bg1"/>
                </a:solidFill>
              </a:rPr>
              <a:t>Microsoft</a:t>
            </a:r>
            <a:r>
              <a:rPr lang="ru-RU" sz="2000" dirty="0">
                <a:solidFill>
                  <a:schemeClr val="bg1"/>
                </a:solidFill>
              </a:rPr>
              <a:t>-</a:t>
            </a:r>
            <a:r>
              <a:rPr lang="en-US" sz="2000" dirty="0">
                <a:solidFill>
                  <a:schemeClr val="bg1"/>
                </a:solidFill>
              </a:rPr>
              <a:t>Office</a:t>
            </a:r>
            <a:r>
              <a:rPr lang="ru-RU" sz="2000" dirty="0">
                <a:solidFill>
                  <a:schemeClr val="bg1"/>
                </a:solidFill>
              </a:rPr>
              <a:t>. Поддерживает скрипты и макрокоманды, написанные на </a:t>
            </a:r>
            <a:r>
              <a:rPr lang="en-US" sz="2000" dirty="0">
                <a:solidFill>
                  <a:schemeClr val="bg1"/>
                </a:solidFill>
              </a:rPr>
              <a:t>VBA</a:t>
            </a:r>
            <a:r>
              <a:rPr lang="ru-RU" sz="2000" dirty="0">
                <a:solidFill>
                  <a:schemeClr val="bg1"/>
                </a:solidFill>
              </a:rPr>
              <a:t>.</a:t>
            </a:r>
          </a:p>
          <a:p>
            <a:r>
              <a:rPr lang="ru-RU" sz="2000" dirty="0">
                <a:solidFill>
                  <a:schemeClr val="bg1"/>
                </a:solidFill>
              </a:rPr>
              <a:t>Если быть более конкретным в пакет приложений </a:t>
            </a:r>
            <a:r>
              <a:rPr lang="en-US" sz="2000" dirty="0">
                <a:solidFill>
                  <a:schemeClr val="bg1"/>
                </a:solidFill>
              </a:rPr>
              <a:t>MS Office</a:t>
            </a:r>
            <a:r>
              <a:rPr lang="ru-RU" sz="2000" dirty="0">
                <a:solidFill>
                  <a:schemeClr val="bg1"/>
                </a:solidFill>
              </a:rPr>
              <a:t> входит 9 приложений под разные задачи.</a:t>
            </a:r>
          </a:p>
          <a:p>
            <a:r>
              <a:rPr lang="ru-RU" sz="2000" dirty="0">
                <a:solidFill>
                  <a:schemeClr val="bg1"/>
                </a:solidFill>
              </a:rPr>
              <a:t>Наиболее популярные приложения пакета </a:t>
            </a:r>
            <a:r>
              <a:rPr lang="en-US" sz="2000" dirty="0">
                <a:solidFill>
                  <a:schemeClr val="bg1"/>
                </a:solidFill>
              </a:rPr>
              <a:t>MS Office</a:t>
            </a:r>
            <a:r>
              <a:rPr lang="ru-RU" sz="2000" dirty="0">
                <a:solidFill>
                  <a:schemeClr val="bg1"/>
                </a:solidFill>
              </a:rPr>
              <a:t> такие как: </a:t>
            </a:r>
            <a:r>
              <a:rPr lang="en-US" sz="2000" dirty="0">
                <a:solidFill>
                  <a:schemeClr val="bg1"/>
                </a:solidFill>
              </a:rPr>
              <a:t>MS Word</a:t>
            </a:r>
            <a:r>
              <a:rPr lang="ru-RU" sz="2000" dirty="0">
                <a:solidFill>
                  <a:schemeClr val="bg1"/>
                </a:solidFill>
              </a:rPr>
              <a:t>, </a:t>
            </a:r>
            <a:r>
              <a:rPr lang="en-US" sz="2000" dirty="0">
                <a:solidFill>
                  <a:schemeClr val="bg1"/>
                </a:solidFill>
              </a:rPr>
              <a:t>MS Excel</a:t>
            </a:r>
            <a:r>
              <a:rPr lang="ru-RU" sz="2000" dirty="0">
                <a:solidFill>
                  <a:schemeClr val="bg1"/>
                </a:solidFill>
              </a:rPr>
              <a:t>, </a:t>
            </a:r>
            <a:r>
              <a:rPr lang="en-US" sz="2000" dirty="0">
                <a:solidFill>
                  <a:schemeClr val="bg1"/>
                </a:solidFill>
              </a:rPr>
              <a:t>MS PowerPoint</a:t>
            </a:r>
            <a:r>
              <a:rPr lang="ru-RU" sz="2000" dirty="0">
                <a:solidFill>
                  <a:schemeClr val="bg1"/>
                </a:solidFill>
              </a:rPr>
              <a:t>, </a:t>
            </a:r>
            <a:r>
              <a:rPr lang="en-US" sz="2000" dirty="0">
                <a:solidFill>
                  <a:schemeClr val="bg1"/>
                </a:solidFill>
              </a:rPr>
              <a:t>MS Access</a:t>
            </a:r>
            <a:r>
              <a:rPr lang="ru-RU" sz="2000" dirty="0">
                <a:solidFill>
                  <a:schemeClr val="bg1"/>
                </a:solidFill>
              </a:rPr>
              <a:t>.</a:t>
            </a:r>
          </a:p>
          <a:p>
            <a:r>
              <a:rPr lang="ru-RU" sz="2000" dirty="0">
                <a:solidFill>
                  <a:schemeClr val="bg1"/>
                </a:solidFill>
              </a:rPr>
              <a:t>Все они используются во многих сферах.</a:t>
            </a:r>
          </a:p>
        </p:txBody>
      </p:sp>
    </p:spTree>
    <p:extLst>
      <p:ext uri="{BB962C8B-B14F-4D97-AF65-F5344CB8AC3E}">
        <p14:creationId xmlns:p14="http://schemas.microsoft.com/office/powerpoint/2010/main" val="1087722504"/>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lvl="1"/>
            <a:r>
              <a:rPr lang="ru-RU" sz="4000" dirty="0">
                <a:solidFill>
                  <a:schemeClr val="bg1"/>
                </a:solidFill>
              </a:rPr>
              <a:t>Обнаружение вируса и устранение последствий его влияния</a:t>
            </a:r>
          </a:p>
        </p:txBody>
      </p:sp>
      <p:sp>
        <p:nvSpPr>
          <p:cNvPr id="3" name="Объект 2"/>
          <p:cNvSpPr>
            <a:spLocks noGrp="1"/>
          </p:cNvSpPr>
          <p:nvPr>
            <p:ph idx="1"/>
          </p:nvPr>
        </p:nvSpPr>
        <p:spPr/>
        <p:txBody>
          <a:bodyPr>
            <a:normAutofit lnSpcReduction="10000"/>
          </a:bodyPr>
          <a:lstStyle/>
          <a:p>
            <a:r>
              <a:rPr lang="ru-RU" dirty="0">
                <a:solidFill>
                  <a:schemeClr val="bg1"/>
                </a:solidFill>
              </a:rPr>
              <a:t>Вирусы в пакете </a:t>
            </a:r>
            <a:r>
              <a:rPr lang="en-US" dirty="0">
                <a:solidFill>
                  <a:schemeClr val="bg1"/>
                </a:solidFill>
              </a:rPr>
              <a:t>office </a:t>
            </a:r>
            <a:r>
              <a:rPr lang="ru-RU" dirty="0">
                <a:solidFill>
                  <a:schemeClr val="bg1"/>
                </a:solidFill>
              </a:rPr>
              <a:t>представляют собой макросы несущие в себе вредоносные строчки кода.</a:t>
            </a:r>
          </a:p>
          <a:p>
            <a:r>
              <a:rPr lang="ru-RU" dirty="0">
                <a:solidFill>
                  <a:schemeClr val="bg1"/>
                </a:solidFill>
              </a:rPr>
              <a:t>Microsoft 365, в которых есть макрос, имеют другое расширение файла, указывающее, что у них есть внедренный макрос. Например, обычный современный документ </a:t>
            </a:r>
            <a:r>
              <a:rPr lang="ru-RU" dirty="0" err="1">
                <a:solidFill>
                  <a:schemeClr val="bg1"/>
                </a:solidFill>
              </a:rPr>
              <a:t>Word</a:t>
            </a:r>
            <a:r>
              <a:rPr lang="ru-RU" dirty="0">
                <a:solidFill>
                  <a:schemeClr val="bg1"/>
                </a:solidFill>
              </a:rPr>
              <a:t> — это .DOCX, но если макрос добавляется в файл, он сохраняется как . DOCM-файл</a:t>
            </a:r>
            <a:r>
              <a:rPr lang="ru-RU" dirty="0" smtClean="0">
                <a:solidFill>
                  <a:schemeClr val="bg1"/>
                </a:solidFill>
              </a:rPr>
              <a:t>.</a:t>
            </a:r>
            <a:r>
              <a:rPr lang="ru-RU" dirty="0">
                <a:solidFill>
                  <a:schemeClr val="bg1"/>
                </a:solidFill>
              </a:rPr>
              <a:t> Для защиты Microsoft 365 не выполняет активное содержимое, например, макросы, автоматически, если файл не помечен как доверенный документ или не открыт из надежного расположения. Обычно не требуется запускать макрос, если вам нужно только просмотреть содержимое файла или внести в него простые изменения.</a:t>
            </a:r>
          </a:p>
          <a:p>
            <a:endParaRPr lang="ru-RU" dirty="0"/>
          </a:p>
        </p:txBody>
      </p:sp>
    </p:spTree>
    <p:extLst>
      <p:ext uri="{BB962C8B-B14F-4D97-AF65-F5344CB8AC3E}">
        <p14:creationId xmlns:p14="http://schemas.microsoft.com/office/powerpoint/2010/main" val="1461126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sp>
        <p:nvSpPr>
          <p:cNvPr id="5" name="TextBox 4"/>
          <p:cNvSpPr txBox="1"/>
          <p:nvPr/>
        </p:nvSpPr>
        <p:spPr>
          <a:xfrm>
            <a:off x="2133599" y="662803"/>
            <a:ext cx="9414933" cy="830997"/>
          </a:xfrm>
          <a:prstGeom prst="rect">
            <a:avLst/>
          </a:prstGeom>
          <a:noFill/>
        </p:spPr>
        <p:txBody>
          <a:bodyPr wrap="square" rtlCol="0">
            <a:spAutoFit/>
          </a:bodyPr>
          <a:lstStyle/>
          <a:p>
            <a:r>
              <a:rPr lang="ru-RU" sz="4800" dirty="0" smtClean="0">
                <a:solidFill>
                  <a:schemeClr val="bg1"/>
                </a:solidFill>
              </a:rPr>
              <a:t>Защита ПО</a:t>
            </a:r>
            <a:endParaRPr lang="ru-RU" sz="4800" dirty="0">
              <a:solidFill>
                <a:schemeClr val="bg1"/>
              </a:solidFill>
            </a:endParaRPr>
          </a:p>
        </p:txBody>
      </p:sp>
      <p:sp>
        <p:nvSpPr>
          <p:cNvPr id="13" name="Rectangle 15"/>
          <p:cNvSpPr>
            <a:spLocks noChangeArrowheads="1"/>
          </p:cNvSpPr>
          <p:nvPr/>
        </p:nvSpPr>
        <p:spPr bwMode="auto">
          <a:xfrm>
            <a:off x="611900" y="1887439"/>
            <a:ext cx="762875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dirty="0" smtClean="0">
                <a:ln>
                  <a:noFill/>
                </a:ln>
                <a:solidFill>
                  <a:schemeClr val="bg1"/>
                </a:solidFill>
                <a:effectLst/>
                <a:latin typeface="+mn-lt"/>
                <a:ea typeface="Times New Roman" panose="02020603050405020304" pitchFamily="18" charset="0"/>
              </a:rPr>
              <a:t>Прекращение общего доступ к файлам и папкам</a:t>
            </a:r>
            <a:endParaRPr kumimoji="0" lang="ru-RU" altLang="ru-RU" sz="2800" b="0" i="0" u="none" strike="noStrike" cap="none" normalizeH="0" dirty="0" smtClean="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1038" name="Рисунок 10" descr="Значок человека с крестиком рядом с папкой &quot;файл&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611900" y="2687658"/>
            <a:ext cx="3409950" cy="211865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6"/>
          <p:cNvSpPr>
            <a:spLocks noChangeArrowheads="1"/>
          </p:cNvSpPr>
          <p:nvPr/>
        </p:nvSpPr>
        <p:spPr bwMode="auto">
          <a:xfrm rot="10800000" flipV="1">
            <a:off x="611900" y="5073925"/>
            <a:ext cx="1148430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dirty="0" smtClean="0">
                <a:ln>
                  <a:noFill/>
                </a:ln>
                <a:solidFill>
                  <a:schemeClr val="bg1"/>
                </a:solidFill>
                <a:effectLst/>
                <a:ea typeface="Times New Roman" panose="02020603050405020304" pitchFamily="18" charset="0"/>
              </a:rPr>
              <a:t>Вы можете обновить доступ к файлам и папкам OneDrive, просмотреть список пользователей, которым предоставлен доступ к ним, прекратить общий доступ к ним, изменить или удалить пароль для них.</a:t>
            </a:r>
            <a:endParaRPr kumimoji="0" lang="ru-RU" altLang="ru-RU" sz="2800" b="0" i="0" u="none" strike="noStrike" cap="none" normalizeH="0" dirty="0" smtClean="0">
              <a:ln>
                <a:noFill/>
              </a:ln>
              <a:solidFill>
                <a:schemeClr val="bg1"/>
              </a:solidFill>
              <a:effectLst/>
            </a:endParaRPr>
          </a:p>
        </p:txBody>
      </p:sp>
    </p:spTree>
    <p:extLst>
      <p:ext uri="{BB962C8B-B14F-4D97-AF65-F5344CB8AC3E}">
        <p14:creationId xmlns:p14="http://schemas.microsoft.com/office/powerpoint/2010/main" val="3728523799"/>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492034" y="1969444"/>
            <a:ext cx="709748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dirty="0" smtClean="0">
                <a:ln>
                  <a:noFill/>
                </a:ln>
                <a:solidFill>
                  <a:schemeClr val="bg1"/>
                </a:solidFill>
                <a:effectLst/>
                <a:latin typeface="+mn-lt"/>
                <a:ea typeface="Times New Roman" panose="02020603050405020304" pitchFamily="18" charset="0"/>
              </a:rPr>
              <a:t>Восстановление предыдущей версии OneDrive</a:t>
            </a:r>
            <a:endParaRPr kumimoji="0" lang="ru-RU" altLang="ru-RU" sz="2800" b="0" i="0" u="none" strike="noStrike" cap="none" normalizeH="0" dirty="0" smtClean="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2049" name="Рисунок 11" descr="Часы и календар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34" y="3011344"/>
            <a:ext cx="3226526" cy="2124028"/>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92034" y="5410696"/>
            <a:ext cx="9749246" cy="954107"/>
          </a:xfrm>
          <a:prstGeom prst="rect">
            <a:avLst/>
          </a:prstGeom>
        </p:spPr>
        <p:txBody>
          <a:bodyPr wrap="square">
            <a:spAutoFit/>
          </a:bodyPr>
          <a:lstStyle/>
          <a:p>
            <a:pPr lvl="0" eaLnBrk="0" fontAlgn="base" hangingPunct="0">
              <a:spcBef>
                <a:spcPct val="0"/>
              </a:spcBef>
              <a:spcAft>
                <a:spcPct val="0"/>
              </a:spcAft>
            </a:pPr>
            <a:r>
              <a:rPr lang="ru-RU" altLang="ru-RU" sz="2800" dirty="0">
                <a:solidFill>
                  <a:schemeClr val="bg1"/>
                </a:solidFill>
                <a:ea typeface="Times New Roman" panose="02020603050405020304" pitchFamily="18" charset="0"/>
              </a:rPr>
              <a:t>Чтобы восстановить исходное состояние OneDrive, восстановите его с помощью атаки, атаки и удаления файлов.</a:t>
            </a:r>
            <a:r>
              <a:rPr lang="ru-RU" altLang="ru-RU" sz="2800" dirty="0">
                <a:solidFill>
                  <a:schemeClr val="bg1"/>
                </a:solidFill>
              </a:rPr>
              <a:t> </a:t>
            </a:r>
          </a:p>
        </p:txBody>
      </p:sp>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spTree>
    <p:extLst>
      <p:ext uri="{BB962C8B-B14F-4D97-AF65-F5344CB8AC3E}">
        <p14:creationId xmlns:p14="http://schemas.microsoft.com/office/powerpoint/2010/main" val="739611102"/>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20453" y="1873444"/>
            <a:ext cx="452845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dirty="0" smtClean="0">
                <a:ln>
                  <a:noFill/>
                </a:ln>
                <a:solidFill>
                  <a:schemeClr val="bg1"/>
                </a:solidFill>
                <a:effectLst/>
                <a:latin typeface="+mn-lt"/>
                <a:ea typeface="Times New Roman" panose="02020603050405020304" pitchFamily="18" charset="0"/>
              </a:rPr>
              <a:t>Защита данных паролем</a:t>
            </a:r>
            <a:endParaRPr kumimoji="0" lang="ru-RU" altLang="ru-RU" sz="2800" b="0" i="0" u="none" strike="noStrike" cap="none" normalizeH="0" dirty="0" smtClean="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3073" name="Рисунок 12" descr="Изображение блокировки в верхней части докумен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53" y="2673663"/>
            <a:ext cx="273367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sp>
        <p:nvSpPr>
          <p:cNvPr id="6" name="Прямоугольник 5"/>
          <p:cNvSpPr/>
          <p:nvPr/>
        </p:nvSpPr>
        <p:spPr>
          <a:xfrm>
            <a:off x="720453" y="4454282"/>
            <a:ext cx="11401878" cy="1384995"/>
          </a:xfrm>
          <a:prstGeom prst="rect">
            <a:avLst/>
          </a:prstGeom>
        </p:spPr>
        <p:txBody>
          <a:bodyPr wrap="square">
            <a:spAutoFit/>
          </a:bodyPr>
          <a:lstStyle/>
          <a:p>
            <a:pPr lvl="0" eaLnBrk="0" fontAlgn="base" hangingPunct="0">
              <a:spcBef>
                <a:spcPct val="0"/>
              </a:spcBef>
              <a:spcAft>
                <a:spcPct val="0"/>
              </a:spcAft>
            </a:pPr>
            <a:r>
              <a:rPr lang="ru-RU" altLang="ru-RU" sz="2800" dirty="0">
                <a:solidFill>
                  <a:schemeClr val="bg1"/>
                </a:solidFill>
                <a:ea typeface="Times New Roman" panose="02020603050405020304" pitchFamily="18" charset="0"/>
              </a:rPr>
              <a:t>В Office вы можете использовать пароль, чтобы предотвратить открытие или изменение документов, книг и презентаций другими пользователями</a:t>
            </a:r>
            <a:r>
              <a:rPr lang="ru-RU" altLang="ru-RU" sz="2800" dirty="0" smtClean="0">
                <a:solidFill>
                  <a:schemeClr val="bg1"/>
                </a:solidFill>
                <a:ea typeface="Times New Roman" panose="02020603050405020304" pitchFamily="18" charset="0"/>
              </a:rPr>
              <a:t>.</a:t>
            </a:r>
            <a:endParaRPr lang="ru-RU" altLang="ru-RU" sz="2800" dirty="0">
              <a:solidFill>
                <a:schemeClr val="bg1"/>
              </a:solidFill>
            </a:endParaRPr>
          </a:p>
        </p:txBody>
      </p:sp>
    </p:spTree>
    <p:extLst>
      <p:ext uri="{BB962C8B-B14F-4D97-AF65-F5344CB8AC3E}">
        <p14:creationId xmlns:p14="http://schemas.microsoft.com/office/powerpoint/2010/main" val="3817066919"/>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628922" y="1843092"/>
            <a:ext cx="8898255" cy="954107"/>
          </a:xfrm>
          <a:prstGeom prst="rect">
            <a:avLst/>
          </a:prstGeom>
        </p:spPr>
        <p:txBody>
          <a:bodyPr wrap="square">
            <a:spAutoFit/>
          </a:bodyPr>
          <a:lstStyle/>
          <a:p>
            <a:pPr lvl="0" eaLnBrk="0" fontAlgn="base" hangingPunct="0">
              <a:spcBef>
                <a:spcPct val="0"/>
              </a:spcBef>
              <a:spcAft>
                <a:spcPct val="0"/>
              </a:spcAft>
            </a:pPr>
            <a:r>
              <a:rPr lang="ru-RU" altLang="ru-RU" sz="2800" dirty="0">
                <a:solidFill>
                  <a:schemeClr val="bg1"/>
                </a:solidFill>
                <a:ea typeface="Times New Roman" panose="02020603050405020304" pitchFamily="18" charset="0"/>
              </a:rPr>
              <a:t>Шифрование сообщений электронной почты для обеспечения конфиденциальности</a:t>
            </a:r>
            <a:endParaRPr lang="ru-RU" altLang="ru-RU" sz="2800" dirty="0">
              <a:solidFill>
                <a:schemeClr val="bg1"/>
              </a:solidFill>
            </a:endParaRPr>
          </a:p>
        </p:txBody>
      </p:sp>
      <p:pic>
        <p:nvPicPr>
          <p:cNvPr id="5" name="Рисунок 4" descr="Конверт с правой стороны пикселизированным"/>
          <p:cNvPicPr/>
          <p:nvPr/>
        </p:nvPicPr>
        <p:blipFill>
          <a:blip r:embed="rId2">
            <a:extLst>
              <a:ext uri="{28A0092B-C50C-407E-A947-70E740481C1C}">
                <a14:useLocalDpi xmlns:a14="http://schemas.microsoft.com/office/drawing/2010/main" val="0"/>
              </a:ext>
            </a:extLst>
          </a:blip>
          <a:srcRect/>
          <a:stretch>
            <a:fillRect/>
          </a:stretch>
        </p:blipFill>
        <p:spPr bwMode="auto">
          <a:xfrm>
            <a:off x="628922" y="2797199"/>
            <a:ext cx="3409950" cy="1914525"/>
          </a:xfrm>
          <a:prstGeom prst="rect">
            <a:avLst/>
          </a:prstGeom>
          <a:noFill/>
          <a:ln>
            <a:noFill/>
          </a:ln>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sp>
        <p:nvSpPr>
          <p:cNvPr id="7" name="Прямоугольник 6"/>
          <p:cNvSpPr/>
          <p:nvPr/>
        </p:nvSpPr>
        <p:spPr>
          <a:xfrm>
            <a:off x="628922" y="4908700"/>
            <a:ext cx="11432449" cy="1988237"/>
          </a:xfrm>
          <a:prstGeom prst="rect">
            <a:avLst/>
          </a:prstGeom>
        </p:spPr>
        <p:txBody>
          <a:bodyPr wrap="square">
            <a:spAutoFit/>
          </a:bodyPr>
          <a:lstStyle/>
          <a:p>
            <a:pPr marL="6350" marR="77470" indent="-6350">
              <a:lnSpc>
                <a:spcPct val="110000"/>
              </a:lnSpc>
              <a:spcAft>
                <a:spcPts val="25"/>
              </a:spcAft>
            </a:pPr>
            <a:r>
              <a:rPr lang="ru-RU" sz="2800" dirty="0">
                <a:solidFill>
                  <a:schemeClr val="bg1"/>
                </a:solidFill>
                <a:ea typeface="Times New Roman" panose="02020603050405020304" pitchFamily="18" charset="0"/>
              </a:rPr>
              <a:t>Защитите конфиденциальность сообщения электронной почты с помощью шифрования, которое преобразует прочитанный текст в зашифрованный </a:t>
            </a:r>
            <a:r>
              <a:rPr lang="ru-RU" sz="2800" dirty="0" smtClean="0">
                <a:solidFill>
                  <a:schemeClr val="bg1"/>
                </a:solidFill>
                <a:ea typeface="Times New Roman" panose="02020603050405020304" pitchFamily="18" charset="0"/>
              </a:rPr>
              <a:t>текст</a:t>
            </a:r>
            <a:r>
              <a:rPr lang="ru-RU" sz="2800" dirty="0">
                <a:solidFill>
                  <a:schemeClr val="bg1"/>
                </a:solidFill>
                <a:ea typeface="Times New Roman" panose="02020603050405020304" pitchFamily="18" charset="0"/>
              </a:rPr>
              <a:t>. Только получатель может расшифровать сообщение.</a:t>
            </a:r>
            <a:endParaRPr lang="ru-RU" sz="280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1834379615"/>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sp>
        <p:nvSpPr>
          <p:cNvPr id="5" name="Прямоугольник 4"/>
          <p:cNvSpPr/>
          <p:nvPr/>
        </p:nvSpPr>
        <p:spPr>
          <a:xfrm>
            <a:off x="740229" y="1729884"/>
            <a:ext cx="8030532" cy="542584"/>
          </a:xfrm>
          <a:prstGeom prst="rect">
            <a:avLst/>
          </a:prstGeom>
        </p:spPr>
        <p:txBody>
          <a:bodyPr wrap="none">
            <a:spAutoFit/>
          </a:bodyPr>
          <a:lstStyle/>
          <a:p>
            <a:pPr marL="6350" marR="77470" indent="-6350">
              <a:lnSpc>
                <a:spcPct val="110000"/>
              </a:lnSpc>
              <a:spcAft>
                <a:spcPts val="25"/>
              </a:spcAft>
            </a:pPr>
            <a:r>
              <a:rPr lang="ru-RU" sz="2800" dirty="0">
                <a:solidFill>
                  <a:schemeClr val="bg1"/>
                </a:solidFill>
                <a:ea typeface="Times New Roman" panose="02020603050405020304" pitchFamily="18" charset="0"/>
              </a:rPr>
              <a:t>Защита сообщений с помощью цифровой подписи</a:t>
            </a:r>
            <a:endParaRPr lang="ru-RU" sz="2800" dirty="0">
              <a:solidFill>
                <a:schemeClr val="bg1"/>
              </a:solidFill>
              <a:effectLst/>
              <a:ea typeface="Times New Roman" panose="02020603050405020304" pitchFamily="18" charset="0"/>
            </a:endParaRPr>
          </a:p>
        </p:txBody>
      </p:sp>
      <p:pic>
        <p:nvPicPr>
          <p:cNvPr id="6" name="Рисунок 5" descr="Документ на конверте с пометками"/>
          <p:cNvPicPr/>
          <p:nvPr/>
        </p:nvPicPr>
        <p:blipFill>
          <a:blip r:embed="rId3">
            <a:extLst>
              <a:ext uri="{28A0092B-C50C-407E-A947-70E740481C1C}">
                <a14:useLocalDpi xmlns:a14="http://schemas.microsoft.com/office/drawing/2010/main" val="0"/>
              </a:ext>
            </a:extLst>
          </a:blip>
          <a:srcRect/>
          <a:stretch>
            <a:fillRect/>
          </a:stretch>
        </p:blipFill>
        <p:spPr bwMode="auto">
          <a:xfrm>
            <a:off x="740229" y="2272468"/>
            <a:ext cx="3409950" cy="1914525"/>
          </a:xfrm>
          <a:prstGeom prst="rect">
            <a:avLst/>
          </a:prstGeom>
          <a:noFill/>
          <a:ln>
            <a:noFill/>
          </a:ln>
        </p:spPr>
      </p:pic>
      <p:sp>
        <p:nvSpPr>
          <p:cNvPr id="7" name="Прямоугольник 6"/>
          <p:cNvSpPr/>
          <p:nvPr/>
        </p:nvSpPr>
        <p:spPr>
          <a:xfrm>
            <a:off x="740229" y="4302857"/>
            <a:ext cx="11216640" cy="1514261"/>
          </a:xfrm>
          <a:prstGeom prst="rect">
            <a:avLst/>
          </a:prstGeom>
        </p:spPr>
        <p:txBody>
          <a:bodyPr wrap="square">
            <a:spAutoFit/>
          </a:bodyPr>
          <a:lstStyle/>
          <a:p>
            <a:pPr marL="6350" marR="77470" indent="-6350">
              <a:lnSpc>
                <a:spcPct val="110000"/>
              </a:lnSpc>
              <a:spcAft>
                <a:spcPts val="25"/>
              </a:spcAft>
            </a:pPr>
            <a:r>
              <a:rPr lang="ru-RU" sz="2800" dirty="0">
                <a:solidFill>
                  <a:schemeClr val="bg1"/>
                </a:solidFill>
                <a:ea typeface="Times New Roman" panose="02020603050405020304" pitchFamily="18" charset="0"/>
              </a:rPr>
              <a:t>Добавьте цифровую подпись к электронной почте, чтобы получатель уверен в том, что он не является Imposter, и не подписанным содержимым сообщения электронной почты.</a:t>
            </a:r>
            <a:endParaRPr lang="ru-RU" sz="280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1686639432"/>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649060" y="2156604"/>
            <a:ext cx="8656216" cy="542584"/>
          </a:xfrm>
          <a:prstGeom prst="rect">
            <a:avLst/>
          </a:prstGeom>
        </p:spPr>
        <p:txBody>
          <a:bodyPr wrap="none">
            <a:spAutoFit/>
          </a:bodyPr>
          <a:lstStyle/>
          <a:p>
            <a:pPr marL="6350" marR="77470" indent="-6350">
              <a:lnSpc>
                <a:spcPct val="110000"/>
              </a:lnSpc>
              <a:spcAft>
                <a:spcPts val="25"/>
              </a:spcAft>
            </a:pPr>
            <a:r>
              <a:rPr lang="ru-RU" sz="2800" dirty="0">
                <a:solidFill>
                  <a:schemeClr val="bg1"/>
                </a:solidFill>
                <a:ea typeface="Times New Roman" panose="02020603050405020304" pitchFamily="18" charset="0"/>
              </a:rPr>
              <a:t>Восстановление удаленных файлов и папок в OneDrive</a:t>
            </a:r>
            <a:endParaRPr lang="ru-RU" sz="2800" dirty="0">
              <a:solidFill>
                <a:schemeClr val="bg1"/>
              </a:solidFill>
              <a:effectLst/>
              <a:ea typeface="Times New Roman" panose="02020603050405020304" pitchFamily="18" charset="0"/>
            </a:endParaRP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pic>
        <p:nvPicPr>
          <p:cNvPr id="6" name="Рисунок 5" descr="Документ в корзине"/>
          <p:cNvPicPr/>
          <p:nvPr/>
        </p:nvPicPr>
        <p:blipFill>
          <a:blip r:embed="rId3">
            <a:extLst>
              <a:ext uri="{28A0092B-C50C-407E-A947-70E740481C1C}">
                <a14:useLocalDpi xmlns:a14="http://schemas.microsoft.com/office/drawing/2010/main" val="0"/>
              </a:ext>
            </a:extLst>
          </a:blip>
          <a:srcRect/>
          <a:stretch>
            <a:fillRect/>
          </a:stretch>
        </p:blipFill>
        <p:spPr bwMode="auto">
          <a:xfrm>
            <a:off x="649060" y="2699188"/>
            <a:ext cx="3409950" cy="1914525"/>
          </a:xfrm>
          <a:prstGeom prst="rect">
            <a:avLst/>
          </a:prstGeom>
          <a:noFill/>
          <a:ln>
            <a:noFill/>
          </a:ln>
        </p:spPr>
      </p:pic>
      <p:sp>
        <p:nvSpPr>
          <p:cNvPr id="7" name="Прямоугольник 6"/>
          <p:cNvSpPr/>
          <p:nvPr/>
        </p:nvSpPr>
        <p:spPr>
          <a:xfrm>
            <a:off x="649059" y="4855792"/>
            <a:ext cx="9235169" cy="1040285"/>
          </a:xfrm>
          <a:prstGeom prst="rect">
            <a:avLst/>
          </a:prstGeom>
        </p:spPr>
        <p:txBody>
          <a:bodyPr wrap="square">
            <a:spAutoFit/>
          </a:bodyPr>
          <a:lstStyle/>
          <a:p>
            <a:pPr marL="6350" marR="77470" indent="-6350">
              <a:lnSpc>
                <a:spcPct val="110000"/>
              </a:lnSpc>
              <a:spcAft>
                <a:spcPts val="25"/>
              </a:spcAft>
            </a:pPr>
            <a:r>
              <a:rPr lang="ru-RU" sz="2800" dirty="0">
                <a:solidFill>
                  <a:schemeClr val="bg1"/>
                </a:solidFill>
                <a:ea typeface="Times New Roman" panose="02020603050405020304" pitchFamily="18" charset="0"/>
              </a:rPr>
              <a:t>Если вы случайно удалили файл или папку в OneDrive, попробуйте позже восстановить ее из корзины OneDrive.</a:t>
            </a:r>
            <a:endParaRPr lang="ru-RU" sz="280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1063164241"/>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sp>
        <p:nvSpPr>
          <p:cNvPr id="6" name="TextBox 5"/>
          <p:cNvSpPr txBox="1"/>
          <p:nvPr/>
        </p:nvSpPr>
        <p:spPr>
          <a:xfrm>
            <a:off x="2151017" y="618309"/>
            <a:ext cx="9588137" cy="830997"/>
          </a:xfrm>
          <a:prstGeom prst="rect">
            <a:avLst/>
          </a:prstGeom>
          <a:noFill/>
        </p:spPr>
        <p:txBody>
          <a:bodyPr wrap="square" rtlCol="0">
            <a:spAutoFit/>
          </a:bodyPr>
          <a:lstStyle/>
          <a:p>
            <a:r>
              <a:rPr lang="ru-RU" sz="4800" dirty="0" smtClean="0">
                <a:solidFill>
                  <a:schemeClr val="bg1"/>
                </a:solidFill>
              </a:rPr>
              <a:t>Заключение</a:t>
            </a:r>
            <a:endParaRPr lang="ru-RU" sz="4800" dirty="0">
              <a:solidFill>
                <a:schemeClr val="bg1"/>
              </a:solidFill>
            </a:endParaRPr>
          </a:p>
        </p:txBody>
      </p:sp>
      <p:sp>
        <p:nvSpPr>
          <p:cNvPr id="7" name="TextBox 6"/>
          <p:cNvSpPr txBox="1"/>
          <p:nvPr/>
        </p:nvSpPr>
        <p:spPr>
          <a:xfrm>
            <a:off x="1310912" y="2156604"/>
            <a:ext cx="10398034" cy="2677656"/>
          </a:xfrm>
          <a:prstGeom prst="rect">
            <a:avLst/>
          </a:prstGeom>
          <a:noFill/>
        </p:spPr>
        <p:txBody>
          <a:bodyPr wrap="square" rtlCol="0">
            <a:spAutoFit/>
          </a:bodyPr>
          <a:lstStyle/>
          <a:p>
            <a:r>
              <a:rPr lang="ru-RU" sz="2800" dirty="0">
                <a:solidFill>
                  <a:schemeClr val="bg1"/>
                </a:solidFill>
              </a:rPr>
              <a:t>По итогам проделанной работы был разработан отчёт по теме «</a:t>
            </a:r>
            <a:r>
              <a:rPr lang="en-US" sz="2800" dirty="0">
                <a:solidFill>
                  <a:schemeClr val="bg1"/>
                </a:solidFill>
              </a:rPr>
              <a:t>MS Office</a:t>
            </a:r>
            <a:r>
              <a:rPr lang="ru-RU" sz="2800" dirty="0">
                <a:solidFill>
                  <a:schemeClr val="bg1"/>
                </a:solidFill>
              </a:rPr>
              <a:t>» в котором были затронуты все основные темы и расписаны все пункты если обобщить все, то можно понять, что </a:t>
            </a:r>
            <a:r>
              <a:rPr lang="en-US" sz="2800" dirty="0">
                <a:solidFill>
                  <a:schemeClr val="bg1"/>
                </a:solidFill>
              </a:rPr>
              <a:t>MS Office </a:t>
            </a:r>
            <a:r>
              <a:rPr lang="ru-RU" sz="2800" dirty="0">
                <a:solidFill>
                  <a:schemeClr val="bg1"/>
                </a:solidFill>
              </a:rPr>
              <a:t>является универсальным пакетом приложение который постоянно обновляется и поддерживается разработчиками в следствии чего ПО является самым популярным продуктом на рынке.</a:t>
            </a:r>
          </a:p>
        </p:txBody>
      </p:sp>
    </p:spTree>
    <p:extLst>
      <p:ext uri="{BB962C8B-B14F-4D97-AF65-F5344CB8AC3E}">
        <p14:creationId xmlns:p14="http://schemas.microsoft.com/office/powerpoint/2010/main" val="1900746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90368" y="2156604"/>
            <a:ext cx="4003297" cy="2631079"/>
          </a:xfrm>
          <a:prstGeom prst="rect">
            <a:avLst/>
          </a:prstGeom>
          <a:ln>
            <a:noFill/>
          </a:ln>
          <a:effectLst>
            <a:softEdge rad="112500"/>
          </a:effectLst>
        </p:spPr>
      </p:pic>
      <p:sp>
        <p:nvSpPr>
          <p:cNvPr id="3" name="TextBox 2"/>
          <p:cNvSpPr txBox="1"/>
          <p:nvPr/>
        </p:nvSpPr>
        <p:spPr>
          <a:xfrm>
            <a:off x="4393665" y="1493800"/>
            <a:ext cx="7384211" cy="5262979"/>
          </a:xfrm>
          <a:prstGeom prst="rect">
            <a:avLst/>
          </a:prstGeom>
          <a:noFill/>
        </p:spPr>
        <p:txBody>
          <a:bodyPr wrap="square" rtlCol="0">
            <a:spAutoFit/>
          </a:bodyPr>
          <a:lstStyle/>
          <a:p>
            <a:r>
              <a:rPr lang="ru-RU" sz="2800" dirty="0">
                <a:solidFill>
                  <a:schemeClr val="bg1"/>
                </a:solidFill>
                <a:cs typeface="Times New Roman" panose="02020603050405020304" pitchFamily="18" charset="0"/>
              </a:rPr>
              <a:t>Операционная система: </a:t>
            </a:r>
            <a:r>
              <a:rPr lang="en-US" sz="2800" dirty="0">
                <a:solidFill>
                  <a:schemeClr val="bg1"/>
                </a:solidFill>
                <a:cs typeface="Times New Roman" panose="02020603050405020304" pitchFamily="18" charset="0"/>
              </a:rPr>
              <a:t>Windows 7, Windows 8 / 8.1, Windows 10. Mac OS X 10.6 </a:t>
            </a:r>
            <a:r>
              <a:rPr lang="ru-RU" sz="2800" dirty="0">
                <a:solidFill>
                  <a:schemeClr val="bg1"/>
                </a:solidFill>
                <a:cs typeface="Times New Roman" panose="02020603050405020304" pitchFamily="18" charset="0"/>
              </a:rPr>
              <a:t>или более поздней версии (для компьютера </a:t>
            </a:r>
            <a:r>
              <a:rPr lang="en-US" sz="2800" dirty="0">
                <a:solidFill>
                  <a:schemeClr val="bg1"/>
                </a:solidFill>
                <a:cs typeface="Times New Roman" panose="02020603050405020304" pitchFamily="18" charset="0"/>
              </a:rPr>
              <a:t>Mac)</a:t>
            </a:r>
          </a:p>
          <a:p>
            <a:r>
              <a:rPr lang="ru-RU" sz="2800" dirty="0">
                <a:solidFill>
                  <a:schemeClr val="bg1"/>
                </a:solidFill>
                <a:cs typeface="Times New Roman" panose="02020603050405020304" pitchFamily="18" charset="0"/>
              </a:rPr>
              <a:t>Процессор: </a:t>
            </a:r>
            <a:r>
              <a:rPr lang="en-US" sz="2800" dirty="0">
                <a:solidFill>
                  <a:schemeClr val="bg1"/>
                </a:solidFill>
                <a:cs typeface="Times New Roman" panose="02020603050405020304" pitchFamily="18" charset="0"/>
              </a:rPr>
              <a:t>x32/x64 </a:t>
            </a:r>
            <a:r>
              <a:rPr lang="ru-RU" sz="2800" dirty="0">
                <a:solidFill>
                  <a:schemeClr val="bg1"/>
                </a:solidFill>
                <a:cs typeface="Times New Roman" panose="02020603050405020304" pitchFamily="18" charset="0"/>
              </a:rPr>
              <a:t>с частотой 1 </a:t>
            </a:r>
            <a:r>
              <a:rPr lang="ru-RU" sz="2800" dirty="0">
                <a:solidFill>
                  <a:schemeClr val="bg1"/>
                </a:solidFill>
                <a:cs typeface="Times New Roman" panose="02020603050405020304" pitchFamily="18" charset="0"/>
              </a:rPr>
              <a:t>Ггц</a:t>
            </a:r>
            <a:r>
              <a:rPr lang="ru-RU" sz="2800" dirty="0">
                <a:solidFill>
                  <a:schemeClr val="bg1"/>
                </a:solidFill>
                <a:cs typeface="Times New Roman" panose="02020603050405020304" pitchFamily="18" charset="0"/>
              </a:rPr>
              <a:t>, или выше. </a:t>
            </a:r>
            <a:r>
              <a:rPr lang="en-US" sz="2800" dirty="0">
                <a:solidFill>
                  <a:schemeClr val="bg1"/>
                </a:solidFill>
                <a:cs typeface="Times New Roman" panose="02020603050405020304" pitchFamily="18" charset="0"/>
              </a:rPr>
              <a:t>Intel </a:t>
            </a:r>
            <a:r>
              <a:rPr lang="ru-RU" sz="2800" dirty="0">
                <a:solidFill>
                  <a:schemeClr val="bg1"/>
                </a:solidFill>
                <a:cs typeface="Times New Roman" panose="02020603050405020304" pitchFamily="18" charset="0"/>
              </a:rPr>
              <a:t>для </a:t>
            </a:r>
            <a:r>
              <a:rPr lang="en-US" sz="2800" dirty="0">
                <a:solidFill>
                  <a:schemeClr val="bg1"/>
                </a:solidFill>
                <a:cs typeface="Times New Roman" panose="02020603050405020304" pitchFamily="18" charset="0"/>
              </a:rPr>
              <a:t>Mac.</a:t>
            </a:r>
          </a:p>
          <a:p>
            <a:r>
              <a:rPr lang="ru-RU" sz="2800" dirty="0">
                <a:solidFill>
                  <a:schemeClr val="bg1"/>
                </a:solidFill>
                <a:cs typeface="Times New Roman" panose="02020603050405020304" pitchFamily="18" charset="0"/>
              </a:rPr>
              <a:t>Оперативная память (ОЗУ): 1 ГБ ОЗУ (</a:t>
            </a:r>
            <a:r>
              <a:rPr lang="en-US" sz="2800" dirty="0">
                <a:solidFill>
                  <a:schemeClr val="bg1"/>
                </a:solidFill>
                <a:cs typeface="Times New Roman" panose="02020603050405020304" pitchFamily="18" charset="0"/>
              </a:rPr>
              <a:t>x32-</a:t>
            </a:r>
            <a:r>
              <a:rPr lang="ru-RU" sz="2800" dirty="0">
                <a:solidFill>
                  <a:schemeClr val="bg1"/>
                </a:solidFill>
                <a:cs typeface="Times New Roman" panose="02020603050405020304" pitchFamily="18" charset="0"/>
              </a:rPr>
              <a:t>разрядной версии </a:t>
            </a:r>
            <a:r>
              <a:rPr lang="en-US" sz="2800" dirty="0">
                <a:solidFill>
                  <a:schemeClr val="bg1"/>
                </a:solidFill>
                <a:cs typeface="Times New Roman" panose="02020603050405020304" pitchFamily="18" charset="0"/>
              </a:rPr>
              <a:t>Windows </a:t>
            </a:r>
            <a:r>
              <a:rPr lang="ru-RU" sz="2800" dirty="0">
                <a:solidFill>
                  <a:schemeClr val="bg1"/>
                </a:solidFill>
                <a:cs typeface="Times New Roman" panose="02020603050405020304" pitchFamily="18" charset="0"/>
              </a:rPr>
              <a:t>или для </a:t>
            </a:r>
            <a:r>
              <a:rPr lang="en-US" sz="2800" dirty="0">
                <a:solidFill>
                  <a:schemeClr val="bg1"/>
                </a:solidFill>
                <a:cs typeface="Times New Roman" panose="02020603050405020304" pitchFamily="18" charset="0"/>
              </a:rPr>
              <a:t>Mac) </a:t>
            </a:r>
            <a:r>
              <a:rPr lang="ru-RU" sz="2800" dirty="0">
                <a:solidFill>
                  <a:schemeClr val="bg1"/>
                </a:solidFill>
                <a:cs typeface="Times New Roman" panose="02020603050405020304" pitchFamily="18" charset="0"/>
              </a:rPr>
              <a:t>или 2 ГБ ОЗУ (</a:t>
            </a:r>
            <a:r>
              <a:rPr lang="en-US" sz="2800" dirty="0">
                <a:solidFill>
                  <a:schemeClr val="bg1"/>
                </a:solidFill>
                <a:cs typeface="Times New Roman" panose="02020603050405020304" pitchFamily="18" charset="0"/>
              </a:rPr>
              <a:t>x64).</a:t>
            </a:r>
          </a:p>
          <a:p>
            <a:r>
              <a:rPr lang="ru-RU" sz="2800" dirty="0">
                <a:solidFill>
                  <a:schemeClr val="bg1"/>
                </a:solidFill>
                <a:cs typeface="Times New Roman" panose="02020603050405020304" pitchFamily="18" charset="0"/>
              </a:rPr>
              <a:t>Жесткий диск: 3 Гб.</a:t>
            </a:r>
          </a:p>
          <a:p>
            <a:r>
              <a:rPr lang="ru-RU" sz="2800" dirty="0">
                <a:solidFill>
                  <a:schemeClr val="bg1"/>
                </a:solidFill>
                <a:cs typeface="Times New Roman" panose="02020603050405020304" pitchFamily="18" charset="0"/>
              </a:rPr>
              <a:t>Графика: </a:t>
            </a:r>
            <a:r>
              <a:rPr lang="en-US" sz="2800" dirty="0">
                <a:solidFill>
                  <a:schemeClr val="bg1"/>
                </a:solidFill>
                <a:cs typeface="Times New Roman" panose="02020603050405020304" pitchFamily="18" charset="0"/>
              </a:rPr>
              <a:t>DirectX10 </a:t>
            </a:r>
            <a:r>
              <a:rPr lang="ru-RU" sz="2800" dirty="0">
                <a:solidFill>
                  <a:schemeClr val="bg1"/>
                </a:solidFill>
                <a:cs typeface="Times New Roman" panose="02020603050405020304" pitchFamily="18" charset="0"/>
              </a:rPr>
              <a:t>или выше.</a:t>
            </a:r>
          </a:p>
          <a:p>
            <a:r>
              <a:rPr lang="ru-RU" sz="2800" dirty="0">
                <a:solidFill>
                  <a:schemeClr val="bg1"/>
                </a:solidFill>
                <a:cs typeface="Times New Roman" panose="02020603050405020304" pitchFamily="18" charset="0"/>
              </a:rPr>
              <a:t>Браузер: Для активации приложения - </a:t>
            </a:r>
            <a:r>
              <a:rPr lang="en-US" sz="2800" dirty="0">
                <a:solidFill>
                  <a:schemeClr val="bg1"/>
                </a:solidFill>
                <a:cs typeface="Times New Roman" panose="02020603050405020304" pitchFamily="18" charset="0"/>
              </a:rPr>
              <a:t>Google Chrome, Mozilla Firefox, Safari</a:t>
            </a:r>
            <a:endParaRPr lang="ru-RU" sz="2800" dirty="0">
              <a:solidFill>
                <a:schemeClr val="bg1"/>
              </a:solidFill>
              <a:cs typeface="Times New Roman" panose="02020603050405020304" pitchFamily="18" charset="0"/>
            </a:endParaRPr>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375" y="0"/>
            <a:ext cx="3598575" cy="2156604"/>
          </a:xfrm>
          <a:prstGeom prst="rect">
            <a:avLst/>
          </a:prstGeom>
        </p:spPr>
      </p:pic>
      <p:sp>
        <p:nvSpPr>
          <p:cNvPr id="5" name="TextBox 4"/>
          <p:cNvSpPr txBox="1"/>
          <p:nvPr/>
        </p:nvSpPr>
        <p:spPr>
          <a:xfrm>
            <a:off x="2139517" y="662803"/>
            <a:ext cx="9765101" cy="830997"/>
          </a:xfrm>
          <a:prstGeom prst="rect">
            <a:avLst/>
          </a:prstGeom>
          <a:noFill/>
        </p:spPr>
        <p:txBody>
          <a:bodyPr wrap="square" rtlCol="0">
            <a:spAutoFit/>
          </a:bodyPr>
          <a:lstStyle/>
          <a:p>
            <a:r>
              <a:rPr lang="ru-RU" sz="4800" dirty="0" smtClean="0">
                <a:solidFill>
                  <a:schemeClr val="bg1"/>
                </a:solidFill>
              </a:rPr>
              <a:t>Системные требования</a:t>
            </a:r>
            <a:endParaRPr lang="ru-RU" sz="4800" dirty="0">
              <a:solidFill>
                <a:schemeClr val="bg1"/>
              </a:solidFill>
            </a:endParaRPr>
          </a:p>
        </p:txBody>
      </p:sp>
    </p:spTree>
    <p:extLst>
      <p:ext uri="{BB962C8B-B14F-4D97-AF65-F5344CB8AC3E}">
        <p14:creationId xmlns:p14="http://schemas.microsoft.com/office/powerpoint/2010/main" val="2304282450"/>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Установка на </a:t>
            </a:r>
            <a:r>
              <a:rPr lang="en-US" dirty="0">
                <a:solidFill>
                  <a:schemeClr val="bg1"/>
                </a:solidFill>
              </a:rPr>
              <a:t>Windows</a:t>
            </a:r>
            <a:r>
              <a:rPr lang="ru-RU" dirty="0" smtClean="0">
                <a:solidFill>
                  <a:schemeClr val="bg1"/>
                </a:solidFill>
              </a:rPr>
              <a:t>:</a:t>
            </a:r>
            <a:endParaRPr lang="ru-RU" dirty="0">
              <a:solidFill>
                <a:schemeClr val="bg1"/>
              </a:solidFill>
            </a:endParaRPr>
          </a:p>
        </p:txBody>
      </p:sp>
      <p:sp>
        <p:nvSpPr>
          <p:cNvPr id="3" name="Объект 2"/>
          <p:cNvSpPr>
            <a:spLocks noGrp="1"/>
          </p:cNvSpPr>
          <p:nvPr>
            <p:ph idx="1"/>
          </p:nvPr>
        </p:nvSpPr>
        <p:spPr/>
        <p:txBody>
          <a:bodyPr/>
          <a:lstStyle/>
          <a:p>
            <a:pPr lvl="0"/>
            <a:r>
              <a:rPr lang="ru-RU" dirty="0">
                <a:solidFill>
                  <a:schemeClr val="bg1"/>
                </a:solidFill>
              </a:rPr>
              <a:t>В зависимости от используемого браузера, нажмите запустить (в Microsoft Edge или Internet Explorer), Настройка (в Chrome) или сохранить файл (в Firefox). Если отобразится сообщение разрешить этому приложению вносить изменения на вашем устройстве, нажмите Да. Начнется установка.</a:t>
            </a:r>
          </a:p>
          <a:p>
            <a:endParaRPr lang="ru-RU" dirty="0"/>
          </a:p>
        </p:txBody>
      </p:sp>
      <p:pic>
        <p:nvPicPr>
          <p:cNvPr id="4" name="Рисунок 3"/>
          <p:cNvPicPr/>
          <p:nvPr/>
        </p:nvPicPr>
        <p:blipFill>
          <a:blip r:embed="rId2"/>
          <a:stretch>
            <a:fillRect/>
          </a:stretch>
        </p:blipFill>
        <p:spPr>
          <a:xfrm>
            <a:off x="3958230" y="4001294"/>
            <a:ext cx="4275540" cy="2502568"/>
          </a:xfrm>
          <a:prstGeom prst="rect">
            <a:avLst/>
          </a:prstGeom>
        </p:spPr>
      </p:pic>
    </p:spTree>
    <p:extLst>
      <p:ext uri="{BB962C8B-B14F-4D97-AF65-F5344CB8AC3E}">
        <p14:creationId xmlns:p14="http://schemas.microsoft.com/office/powerpoint/2010/main" val="2620235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952499" y="799013"/>
            <a:ext cx="10515600" cy="4351338"/>
          </a:xfrm>
        </p:spPr>
        <p:txBody>
          <a:bodyPr/>
          <a:lstStyle/>
          <a:p>
            <a:pPr lvl="0"/>
            <a:r>
              <a:rPr lang="ru-RU" dirty="0">
                <a:solidFill>
                  <a:schemeClr val="bg1"/>
                </a:solidFill>
              </a:rPr>
              <a:t>Установка завершится, когда на экране появится фраза "Готово. Office установлен" и начнется воспроизведение анимации, которая показывает, как найти приложения Microsoft 365 на вашем компьютере. Выберите Закрыть.</a:t>
            </a:r>
          </a:p>
          <a:p>
            <a:endParaRPr lang="ru-RU" dirty="0"/>
          </a:p>
        </p:txBody>
      </p:sp>
      <p:pic>
        <p:nvPicPr>
          <p:cNvPr id="4" name="Рисунок 3"/>
          <p:cNvPicPr/>
          <p:nvPr/>
        </p:nvPicPr>
        <p:blipFill>
          <a:blip r:embed="rId2"/>
          <a:stretch>
            <a:fillRect/>
          </a:stretch>
        </p:blipFill>
        <p:spPr>
          <a:xfrm>
            <a:off x="3982451" y="2775284"/>
            <a:ext cx="4455695" cy="2831432"/>
          </a:xfrm>
          <a:prstGeom prst="rect">
            <a:avLst/>
          </a:prstGeom>
        </p:spPr>
      </p:pic>
    </p:spTree>
    <p:extLst>
      <p:ext uri="{BB962C8B-B14F-4D97-AF65-F5344CB8AC3E}">
        <p14:creationId xmlns:p14="http://schemas.microsoft.com/office/powerpoint/2010/main" val="1661887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chemeClr val="bg1"/>
                </a:solidFill>
              </a:rPr>
              <a:t>Установка на </a:t>
            </a:r>
            <a:r>
              <a:rPr lang="en-US" dirty="0">
                <a:solidFill>
                  <a:schemeClr val="bg1"/>
                </a:solidFill>
              </a:rPr>
              <a:t>MAC OS</a:t>
            </a:r>
            <a:r>
              <a:rPr lang="ru-RU" dirty="0" smtClean="0">
                <a:solidFill>
                  <a:schemeClr val="bg1"/>
                </a:solidFill>
              </a:rPr>
              <a:t>:</a:t>
            </a:r>
            <a:endParaRPr lang="ru-RU" dirty="0">
              <a:solidFill>
                <a:schemeClr val="bg1"/>
              </a:solidFill>
            </a:endParaRPr>
          </a:p>
        </p:txBody>
      </p:sp>
      <p:sp>
        <p:nvSpPr>
          <p:cNvPr id="3" name="Объект 2"/>
          <p:cNvSpPr>
            <a:spLocks noGrp="1"/>
          </p:cNvSpPr>
          <p:nvPr>
            <p:ph idx="1"/>
          </p:nvPr>
        </p:nvSpPr>
        <p:spPr>
          <a:xfrm>
            <a:off x="838200" y="1820862"/>
            <a:ext cx="10515600" cy="4351338"/>
          </a:xfrm>
        </p:spPr>
        <p:txBody>
          <a:bodyPr/>
          <a:lstStyle/>
          <a:p>
            <a:r>
              <a:rPr lang="ru-RU" dirty="0" smtClean="0">
                <a:solidFill>
                  <a:schemeClr val="bg1"/>
                </a:solidFill>
              </a:rPr>
              <a:t>Когда </a:t>
            </a:r>
            <a:r>
              <a:rPr lang="ru-RU" dirty="0">
                <a:solidFill>
                  <a:schemeClr val="bg1"/>
                </a:solidFill>
              </a:rPr>
              <a:t>загрузка завершится, откройте Finder, перейдите к Загрузкам и дважды щелкните файл Microsoft Office Installer.pkg (его имя может немного отличаться).</a:t>
            </a:r>
          </a:p>
          <a:p>
            <a:r>
              <a:rPr lang="en-US" dirty="0">
                <a:solidFill>
                  <a:schemeClr val="bg1"/>
                </a:solidFill>
              </a:rPr>
              <a:t>На первом экране установки нажмите кнопку продолжить, чтобы запустить установку.</a:t>
            </a:r>
            <a:endParaRPr lang="ru-RU" dirty="0">
              <a:solidFill>
                <a:schemeClr val="bg1"/>
              </a:solidFill>
            </a:endParaRPr>
          </a:p>
        </p:txBody>
      </p:sp>
      <p:pic>
        <p:nvPicPr>
          <p:cNvPr id="1026" name="Picture 2" descr="bc0fbc7a-cae8-4d09-98a5-a216d9ea15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283074"/>
            <a:ext cx="454342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a9a51709-4676-4cda-8438-2a9a74c000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912" y="3717670"/>
            <a:ext cx="3657600" cy="258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8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97569" y="285583"/>
            <a:ext cx="10515600" cy="4351338"/>
          </a:xfrm>
        </p:spPr>
        <p:txBody>
          <a:bodyPr>
            <a:normAutofit fontScale="92500" lnSpcReduction="20000"/>
          </a:bodyPr>
          <a:lstStyle/>
          <a:p>
            <a:r>
              <a:rPr lang="ru-RU" dirty="0">
                <a:solidFill>
                  <a:schemeClr val="bg1"/>
                </a:solidFill>
              </a:rPr>
              <a:t>Ознакомьтесь с лицензионным соглашением на использование программного обеспечения и нажмите кнопку Продолжить.</a:t>
            </a:r>
          </a:p>
          <a:p>
            <a:r>
              <a:rPr lang="ru-RU" dirty="0" smtClean="0">
                <a:solidFill>
                  <a:schemeClr val="bg1"/>
                </a:solidFill>
              </a:rPr>
              <a:t>Чтобы </a:t>
            </a:r>
            <a:r>
              <a:rPr lang="ru-RU" dirty="0">
                <a:solidFill>
                  <a:schemeClr val="bg1"/>
                </a:solidFill>
              </a:rPr>
              <a:t>принять его условия, нажмите кнопку Принимаю.</a:t>
            </a:r>
          </a:p>
          <a:p>
            <a:r>
              <a:rPr lang="ru-RU" dirty="0" smtClean="0">
                <a:solidFill>
                  <a:schemeClr val="bg1"/>
                </a:solidFill>
              </a:rPr>
              <a:t>Выберите </a:t>
            </a:r>
            <a:r>
              <a:rPr lang="ru-RU" dirty="0">
                <a:solidFill>
                  <a:schemeClr val="bg1"/>
                </a:solidFill>
              </a:rPr>
              <a:t>вариант установки Microsoft 365 и нажмите Продолжить.</a:t>
            </a:r>
          </a:p>
          <a:p>
            <a:r>
              <a:rPr lang="ru-RU" dirty="0" smtClean="0">
                <a:solidFill>
                  <a:schemeClr val="bg1"/>
                </a:solidFill>
              </a:rPr>
              <a:t>Проверьте </a:t>
            </a:r>
            <a:r>
              <a:rPr lang="ru-RU" dirty="0">
                <a:solidFill>
                  <a:schemeClr val="bg1"/>
                </a:solidFill>
              </a:rPr>
              <a:t>требования к дисковому пространству или выберите другое место для установки и нажмите Установить.</a:t>
            </a:r>
          </a:p>
          <a:p>
            <a:r>
              <a:rPr lang="en-US" dirty="0" smtClean="0">
                <a:solidFill>
                  <a:schemeClr val="bg1"/>
                </a:solidFill>
              </a:rPr>
              <a:t>Введите</a:t>
            </a:r>
            <a:r>
              <a:rPr lang="en-US" dirty="0" smtClean="0">
                <a:solidFill>
                  <a:schemeClr val="bg1"/>
                </a:solidFill>
              </a:rPr>
              <a:t> </a:t>
            </a:r>
            <a:r>
              <a:rPr lang="en-US" dirty="0">
                <a:solidFill>
                  <a:schemeClr val="bg1"/>
                </a:solidFill>
              </a:rPr>
              <a:t>пароль</a:t>
            </a:r>
            <a:r>
              <a:rPr lang="en-US" dirty="0">
                <a:solidFill>
                  <a:schemeClr val="bg1"/>
                </a:solidFill>
              </a:rPr>
              <a:t>, </a:t>
            </a:r>
            <a:r>
              <a:rPr lang="en-US" dirty="0">
                <a:solidFill>
                  <a:schemeClr val="bg1"/>
                </a:solidFill>
              </a:rPr>
              <a:t>соответствующий</a:t>
            </a:r>
            <a:r>
              <a:rPr lang="en-US" dirty="0">
                <a:solidFill>
                  <a:schemeClr val="bg1"/>
                </a:solidFill>
              </a:rPr>
              <a:t> </a:t>
            </a:r>
            <a:r>
              <a:rPr lang="en-US" dirty="0">
                <a:solidFill>
                  <a:schemeClr val="bg1"/>
                </a:solidFill>
              </a:rPr>
              <a:t>имени</a:t>
            </a:r>
            <a:r>
              <a:rPr lang="en-US" dirty="0">
                <a:solidFill>
                  <a:schemeClr val="bg1"/>
                </a:solidFill>
              </a:rPr>
              <a:t> </a:t>
            </a:r>
            <a:r>
              <a:rPr lang="en-US" dirty="0">
                <a:solidFill>
                  <a:schemeClr val="bg1"/>
                </a:solidFill>
              </a:rPr>
              <a:t>пользователя</a:t>
            </a:r>
            <a:r>
              <a:rPr lang="en-US" dirty="0">
                <a:solidFill>
                  <a:schemeClr val="bg1"/>
                </a:solidFill>
              </a:rPr>
              <a:t> Mac (</a:t>
            </a:r>
            <a:r>
              <a:rPr lang="en-US" dirty="0">
                <a:solidFill>
                  <a:schemeClr val="bg1"/>
                </a:solidFill>
              </a:rPr>
              <a:t>пароль</a:t>
            </a:r>
            <a:r>
              <a:rPr lang="en-US" dirty="0">
                <a:solidFill>
                  <a:schemeClr val="bg1"/>
                </a:solidFill>
              </a:rPr>
              <a:t>, </a:t>
            </a:r>
            <a:r>
              <a:rPr lang="en-US" dirty="0">
                <a:solidFill>
                  <a:schemeClr val="bg1"/>
                </a:solidFill>
              </a:rPr>
              <a:t>который</a:t>
            </a:r>
            <a:r>
              <a:rPr lang="en-US" dirty="0">
                <a:solidFill>
                  <a:schemeClr val="bg1"/>
                </a:solidFill>
              </a:rPr>
              <a:t> </a:t>
            </a:r>
            <a:r>
              <a:rPr lang="en-US" dirty="0">
                <a:solidFill>
                  <a:schemeClr val="bg1"/>
                </a:solidFill>
              </a:rPr>
              <a:t>вы</a:t>
            </a:r>
            <a:r>
              <a:rPr lang="en-US" dirty="0">
                <a:solidFill>
                  <a:schemeClr val="bg1"/>
                </a:solidFill>
              </a:rPr>
              <a:t> </a:t>
            </a:r>
            <a:r>
              <a:rPr lang="en-US" dirty="0">
                <a:solidFill>
                  <a:schemeClr val="bg1"/>
                </a:solidFill>
              </a:rPr>
              <a:t>используете</a:t>
            </a:r>
            <a:r>
              <a:rPr lang="en-US" dirty="0">
                <a:solidFill>
                  <a:schemeClr val="bg1"/>
                </a:solidFill>
              </a:rPr>
              <a:t> </a:t>
            </a:r>
            <a:r>
              <a:rPr lang="en-US" dirty="0">
                <a:solidFill>
                  <a:schemeClr val="bg1"/>
                </a:solidFill>
              </a:rPr>
              <a:t>для</a:t>
            </a:r>
            <a:r>
              <a:rPr lang="en-US" dirty="0">
                <a:solidFill>
                  <a:schemeClr val="bg1"/>
                </a:solidFill>
              </a:rPr>
              <a:t> </a:t>
            </a:r>
            <a:r>
              <a:rPr lang="en-US" dirty="0">
                <a:solidFill>
                  <a:schemeClr val="bg1"/>
                </a:solidFill>
              </a:rPr>
              <a:t>входа</a:t>
            </a:r>
            <a:r>
              <a:rPr lang="en-US" dirty="0">
                <a:solidFill>
                  <a:schemeClr val="bg1"/>
                </a:solidFill>
              </a:rPr>
              <a:t> в Mac), а </a:t>
            </a:r>
            <a:r>
              <a:rPr lang="en-US" dirty="0">
                <a:solidFill>
                  <a:schemeClr val="bg1"/>
                </a:solidFill>
              </a:rPr>
              <a:t>затем</a:t>
            </a:r>
            <a:r>
              <a:rPr lang="en-US" dirty="0">
                <a:solidFill>
                  <a:schemeClr val="bg1"/>
                </a:solidFill>
              </a:rPr>
              <a:t> нажмите кнопку </a:t>
            </a:r>
            <a:r>
              <a:rPr lang="en-US" dirty="0">
                <a:solidFill>
                  <a:schemeClr val="bg1"/>
                </a:solidFill>
              </a:rPr>
              <a:t>Установить</a:t>
            </a:r>
            <a:r>
              <a:rPr lang="en-US" dirty="0">
                <a:solidFill>
                  <a:schemeClr val="bg1"/>
                </a:solidFill>
              </a:rPr>
              <a:t> ПО (</a:t>
            </a:r>
            <a:r>
              <a:rPr lang="en-US" dirty="0">
                <a:solidFill>
                  <a:schemeClr val="bg1"/>
                </a:solidFill>
              </a:rPr>
              <a:t>Это</a:t>
            </a:r>
            <a:r>
              <a:rPr lang="en-US" dirty="0">
                <a:solidFill>
                  <a:schemeClr val="bg1"/>
                </a:solidFill>
              </a:rPr>
              <a:t> </a:t>
            </a:r>
            <a:r>
              <a:rPr lang="en-US" dirty="0">
                <a:solidFill>
                  <a:schemeClr val="bg1"/>
                </a:solidFill>
              </a:rPr>
              <a:t>пароль</a:t>
            </a:r>
            <a:r>
              <a:rPr lang="en-US" dirty="0">
                <a:solidFill>
                  <a:schemeClr val="bg1"/>
                </a:solidFill>
              </a:rPr>
              <a:t>, </a:t>
            </a:r>
            <a:r>
              <a:rPr lang="en-US" dirty="0">
                <a:solidFill>
                  <a:schemeClr val="bg1"/>
                </a:solidFill>
              </a:rPr>
              <a:t>который</a:t>
            </a:r>
            <a:r>
              <a:rPr lang="en-US" dirty="0">
                <a:solidFill>
                  <a:schemeClr val="bg1"/>
                </a:solidFill>
              </a:rPr>
              <a:t> </a:t>
            </a:r>
            <a:r>
              <a:rPr lang="en-US" dirty="0">
                <a:solidFill>
                  <a:schemeClr val="bg1"/>
                </a:solidFill>
              </a:rPr>
              <a:t>вы</a:t>
            </a:r>
            <a:r>
              <a:rPr lang="en-US" dirty="0">
                <a:solidFill>
                  <a:schemeClr val="bg1"/>
                </a:solidFill>
              </a:rPr>
              <a:t> </a:t>
            </a:r>
            <a:r>
              <a:rPr lang="en-US" dirty="0">
                <a:solidFill>
                  <a:schemeClr val="bg1"/>
                </a:solidFill>
              </a:rPr>
              <a:t>используете</a:t>
            </a:r>
            <a:r>
              <a:rPr lang="en-US" dirty="0">
                <a:solidFill>
                  <a:schemeClr val="bg1"/>
                </a:solidFill>
              </a:rPr>
              <a:t> </a:t>
            </a:r>
            <a:r>
              <a:rPr lang="en-US" dirty="0">
                <a:solidFill>
                  <a:schemeClr val="bg1"/>
                </a:solidFill>
              </a:rPr>
              <a:t>для</a:t>
            </a:r>
            <a:r>
              <a:rPr lang="en-US" dirty="0">
                <a:solidFill>
                  <a:schemeClr val="bg1"/>
                </a:solidFill>
              </a:rPr>
              <a:t> </a:t>
            </a:r>
            <a:r>
              <a:rPr lang="en-US" dirty="0">
                <a:solidFill>
                  <a:schemeClr val="bg1"/>
                </a:solidFill>
              </a:rPr>
              <a:t>входа</a:t>
            </a:r>
            <a:r>
              <a:rPr lang="en-US" dirty="0">
                <a:solidFill>
                  <a:schemeClr val="bg1"/>
                </a:solidFill>
              </a:rPr>
              <a:t> в Mac</a:t>
            </a:r>
            <a:r>
              <a:rPr lang="en-US" dirty="0" smtClean="0">
                <a:solidFill>
                  <a:schemeClr val="bg1"/>
                </a:solidFill>
              </a:rPr>
              <a:t>.)</a:t>
            </a:r>
            <a:endParaRPr lang="ru-RU" dirty="0" smtClean="0">
              <a:solidFill>
                <a:schemeClr val="bg1"/>
              </a:solidFill>
            </a:endParaRPr>
          </a:p>
          <a:p>
            <a:r>
              <a:rPr lang="ru-RU" dirty="0">
                <a:solidFill>
                  <a:schemeClr val="bg1"/>
                </a:solidFill>
              </a:rPr>
              <a:t>Начнется установка программного обеспечения. По завершении установки нажмите кнопку Закрыть.</a:t>
            </a:r>
          </a:p>
          <a:p>
            <a:endParaRPr lang="ru-RU" dirty="0"/>
          </a:p>
        </p:txBody>
      </p:sp>
      <p:pic>
        <p:nvPicPr>
          <p:cNvPr id="2050" name="Picture 2" descr="92db1f50-e8ab-445a-a313-141bbbc2257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327" y="4398758"/>
            <a:ext cx="3477575" cy="245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d9761500-d0a8-47f6-bf34-95b161385a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627" y="4398759"/>
            <a:ext cx="3477353" cy="245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0276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lvl="1" algn="l" rtl="0">
              <a:lnSpc>
                <a:spcPct val="90000"/>
              </a:lnSpc>
              <a:spcBef>
                <a:spcPct val="0"/>
              </a:spcBef>
            </a:pPr>
            <a:r>
              <a:rPr lang="ru-RU" sz="3600" dirty="0">
                <a:solidFill>
                  <a:schemeClr val="bg1"/>
                </a:solidFill>
              </a:rPr>
              <a:t>Настройка отдельных компонентов программного обеспечения компьютерных систем и конфигурирование</a:t>
            </a:r>
            <a:r>
              <a:rPr lang="ru-RU" sz="1600" dirty="0"/>
              <a:t/>
            </a:r>
            <a:br>
              <a:rPr lang="ru-RU" sz="1600" dirty="0"/>
            </a:br>
            <a:endParaRPr lang="ru-RU" dirty="0"/>
          </a:p>
        </p:txBody>
      </p:sp>
      <p:sp>
        <p:nvSpPr>
          <p:cNvPr id="3" name="Объект 2"/>
          <p:cNvSpPr>
            <a:spLocks noGrp="1"/>
          </p:cNvSpPr>
          <p:nvPr>
            <p:ph idx="1"/>
          </p:nvPr>
        </p:nvSpPr>
        <p:spPr/>
        <p:txBody>
          <a:bodyPr/>
          <a:lstStyle/>
          <a:p>
            <a:r>
              <a:rPr lang="ru-RU" dirty="0">
                <a:solidFill>
                  <a:schemeClr val="bg1"/>
                </a:solidFill>
              </a:rPr>
              <a:t>Не требует от пользователя особой настройки, за исключением только если пользователь захочет, что-то изменить в расположении инструментария, сохранения, языков и панели инструментов.</a:t>
            </a:r>
          </a:p>
          <a:p>
            <a:endParaRPr lang="ru-RU" dirty="0"/>
          </a:p>
        </p:txBody>
      </p:sp>
      <p:pic>
        <p:nvPicPr>
          <p:cNvPr id="4" name="Рисунок 3"/>
          <p:cNvPicPr/>
          <p:nvPr/>
        </p:nvPicPr>
        <p:blipFill>
          <a:blip r:embed="rId2" cstate="print">
            <a:extLst>
              <a:ext uri="{28A0092B-C50C-407E-A947-70E740481C1C}">
                <a14:useLocalDpi xmlns:a14="http://schemas.microsoft.com/office/drawing/2010/main" val="0"/>
              </a:ext>
            </a:extLst>
          </a:blip>
          <a:stretch>
            <a:fillRect/>
          </a:stretch>
        </p:blipFill>
        <p:spPr>
          <a:xfrm>
            <a:off x="838200" y="3545305"/>
            <a:ext cx="3461084" cy="2589589"/>
          </a:xfrm>
          <a:prstGeom prst="rect">
            <a:avLst/>
          </a:prstGeom>
        </p:spPr>
      </p:pic>
      <p:pic>
        <p:nvPicPr>
          <p:cNvPr id="5" name="Рисунок 4"/>
          <p:cNvPicPr/>
          <p:nvPr/>
        </p:nvPicPr>
        <p:blipFill>
          <a:blip r:embed="rId3"/>
          <a:stretch>
            <a:fillRect/>
          </a:stretch>
        </p:blipFill>
        <p:spPr>
          <a:xfrm>
            <a:off x="4606123" y="3545306"/>
            <a:ext cx="3495140" cy="2615616"/>
          </a:xfrm>
          <a:prstGeom prst="rect">
            <a:avLst/>
          </a:prstGeom>
        </p:spPr>
      </p:pic>
      <p:pic>
        <p:nvPicPr>
          <p:cNvPr id="6" name="Рисунок 5"/>
          <p:cNvPicPr/>
          <p:nvPr/>
        </p:nvPicPr>
        <p:blipFill>
          <a:blip r:embed="rId4"/>
          <a:stretch>
            <a:fillRect/>
          </a:stretch>
        </p:blipFill>
        <p:spPr>
          <a:xfrm>
            <a:off x="8410575" y="3545305"/>
            <a:ext cx="3250064" cy="2615617"/>
          </a:xfrm>
          <a:prstGeom prst="rect">
            <a:avLst/>
          </a:prstGeom>
        </p:spPr>
      </p:pic>
    </p:spTree>
    <p:extLst>
      <p:ext uri="{BB962C8B-B14F-4D97-AF65-F5344CB8AC3E}">
        <p14:creationId xmlns:p14="http://schemas.microsoft.com/office/powerpoint/2010/main" val="2084262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lvl="1" algn="l" rtl="0">
              <a:lnSpc>
                <a:spcPct val="90000"/>
              </a:lnSpc>
              <a:spcBef>
                <a:spcPct val="0"/>
              </a:spcBef>
            </a:pPr>
            <a:r>
              <a:rPr lang="ru-RU" sz="4400" dirty="0">
                <a:solidFill>
                  <a:schemeClr val="bg1"/>
                </a:solidFill>
              </a:rPr>
              <a:t>Тестирование на совместимость в безопасном режиме</a:t>
            </a:r>
            <a:r>
              <a:rPr lang="ru-RU" sz="1600" dirty="0"/>
              <a:t/>
            </a:r>
            <a:br>
              <a:rPr lang="ru-RU" sz="1600" dirty="0"/>
            </a:br>
            <a:endParaRPr lang="ru-RU" dirty="0"/>
          </a:p>
        </p:txBody>
      </p:sp>
      <p:sp>
        <p:nvSpPr>
          <p:cNvPr id="3" name="Объект 2"/>
          <p:cNvSpPr>
            <a:spLocks noGrp="1"/>
          </p:cNvSpPr>
          <p:nvPr>
            <p:ph idx="1"/>
          </p:nvPr>
        </p:nvSpPr>
        <p:spPr/>
        <p:txBody>
          <a:bodyPr/>
          <a:lstStyle/>
          <a:p>
            <a:r>
              <a:rPr lang="ru-RU" sz="2400" dirty="0">
                <a:solidFill>
                  <a:schemeClr val="bg1"/>
                </a:solidFill>
              </a:rPr>
              <a:t>Запускаемое в безопасном режиме офисное приложение будет загружаться в чистом виде, исключая запуск любых надстроек и расширений, а также с использованием стандартных параметров панели инструментов и командной панели. В этом режиме любые восстановленные документы, обычно открывающиеся автоматически, не откроются, функция автоисправления и другие подобные функции не будут функционировать, а внесенные в настройки программы изменения невозможно будет сохранить.</a:t>
            </a:r>
          </a:p>
          <a:p>
            <a:endParaRPr lang="ru-RU" dirty="0"/>
          </a:p>
        </p:txBody>
      </p:sp>
      <p:pic>
        <p:nvPicPr>
          <p:cNvPr id="4" name="Рисунок 3" descr="безопасный режим Office"/>
          <p:cNvPicPr/>
          <p:nvPr/>
        </p:nvPicPr>
        <p:blipFill>
          <a:blip r:embed="rId2">
            <a:extLst>
              <a:ext uri="{28A0092B-C50C-407E-A947-70E740481C1C}">
                <a14:useLocalDpi xmlns:a14="http://schemas.microsoft.com/office/drawing/2010/main" val="0"/>
              </a:ext>
            </a:extLst>
          </a:blip>
          <a:srcRect/>
          <a:stretch>
            <a:fillRect/>
          </a:stretch>
        </p:blipFill>
        <p:spPr bwMode="auto">
          <a:xfrm>
            <a:off x="838200" y="4461544"/>
            <a:ext cx="5021179" cy="2284161"/>
          </a:xfrm>
          <a:prstGeom prst="rect">
            <a:avLst/>
          </a:prstGeom>
          <a:noFill/>
          <a:ln>
            <a:noFill/>
          </a:ln>
        </p:spPr>
      </p:pic>
      <p:pic>
        <p:nvPicPr>
          <p:cNvPr id="5" name="Рисунок 4" descr="безопасный режим Office"/>
          <p:cNvPicPr/>
          <p:nvPr/>
        </p:nvPicPr>
        <p:blipFill>
          <a:blip r:embed="rId3">
            <a:extLst>
              <a:ext uri="{28A0092B-C50C-407E-A947-70E740481C1C}">
                <a14:useLocalDpi xmlns:a14="http://schemas.microsoft.com/office/drawing/2010/main" val="0"/>
              </a:ext>
            </a:extLst>
          </a:blip>
          <a:srcRect/>
          <a:stretch>
            <a:fillRect/>
          </a:stretch>
        </p:blipFill>
        <p:spPr bwMode="auto">
          <a:xfrm>
            <a:off x="6914147" y="4623050"/>
            <a:ext cx="3934326" cy="1865981"/>
          </a:xfrm>
          <a:prstGeom prst="rect">
            <a:avLst/>
          </a:prstGeom>
          <a:noFill/>
          <a:ln>
            <a:noFill/>
          </a:ln>
        </p:spPr>
      </p:pic>
    </p:spTree>
    <p:extLst>
      <p:ext uri="{BB962C8B-B14F-4D97-AF65-F5344CB8AC3E}">
        <p14:creationId xmlns:p14="http://schemas.microsoft.com/office/powerpoint/2010/main" val="361515945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1085</Words>
  <Application>Microsoft Office PowerPoint</Application>
  <PresentationFormat>Широкоэкранный</PresentationFormat>
  <Paragraphs>92</Paragraphs>
  <Slides>27</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27</vt:i4>
      </vt:variant>
    </vt:vector>
  </HeadingPairs>
  <TitlesOfParts>
    <vt:vector size="34" baseType="lpstr">
      <vt:lpstr>Arial</vt:lpstr>
      <vt:lpstr>Arial Narrow</vt:lpstr>
      <vt:lpstr>Bahnschrift</vt:lpstr>
      <vt:lpstr>Calibri</vt:lpstr>
      <vt:lpstr>Calibri Light</vt:lpstr>
      <vt:lpstr>Times New Roman</vt:lpstr>
      <vt:lpstr>Тема Office</vt:lpstr>
      <vt:lpstr> КИТиС Колледж Информационных Технологий и                                                                                                                                 Министерство просвещения РФ Строительства                                                                                               ГБУ КО ПОО «Колледж информационных технологий и строительства»</vt:lpstr>
      <vt:lpstr>Презентация PowerPoint</vt:lpstr>
      <vt:lpstr>Презентация PowerPoint</vt:lpstr>
      <vt:lpstr>Установка на Windows:</vt:lpstr>
      <vt:lpstr>Презентация PowerPoint</vt:lpstr>
      <vt:lpstr>Установка на MAC OS:</vt:lpstr>
      <vt:lpstr>Презентация PowerPoint</vt:lpstr>
      <vt:lpstr>Настройка отдельных компонентов программного обеспечения компьютерных систем и конфигурирование </vt:lpstr>
      <vt:lpstr>Тестирование на совместимость в безопасном режиме </vt:lpstr>
      <vt:lpstr>Инструменты повышения производительности программного обеспечения </vt:lpstr>
      <vt:lpstr>Измерение и анализ эксплуатационных характеристик качества программного обеспечения.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Обнаружение вируса и устранение последствий его влияния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Пользователь Windows</cp:lastModifiedBy>
  <cp:revision>32</cp:revision>
  <dcterms:created xsi:type="dcterms:W3CDTF">2023-03-01T10:48:15Z</dcterms:created>
  <dcterms:modified xsi:type="dcterms:W3CDTF">2023-03-05T11:59:06Z</dcterms:modified>
</cp:coreProperties>
</file>